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57"/>
  </p:notesMasterIdLst>
  <p:sldIdLst>
    <p:sldId id="273" r:id="rId2"/>
    <p:sldId id="256" r:id="rId3"/>
    <p:sldId id="257" r:id="rId4"/>
    <p:sldId id="258" r:id="rId5"/>
    <p:sldId id="270" r:id="rId6"/>
    <p:sldId id="266" r:id="rId7"/>
    <p:sldId id="267" r:id="rId8"/>
    <p:sldId id="282" r:id="rId9"/>
    <p:sldId id="281" r:id="rId10"/>
    <p:sldId id="268" r:id="rId11"/>
    <p:sldId id="277" r:id="rId12"/>
    <p:sldId id="279" r:id="rId13"/>
    <p:sldId id="280" r:id="rId14"/>
    <p:sldId id="283" r:id="rId15"/>
    <p:sldId id="284" r:id="rId16"/>
    <p:sldId id="285" r:id="rId17"/>
    <p:sldId id="299" r:id="rId18"/>
    <p:sldId id="278" r:id="rId19"/>
    <p:sldId id="287" r:id="rId20"/>
    <p:sldId id="286" r:id="rId21"/>
    <p:sldId id="289" r:id="rId22"/>
    <p:sldId id="288" r:id="rId23"/>
    <p:sldId id="290" r:id="rId24"/>
    <p:sldId id="291" r:id="rId25"/>
    <p:sldId id="271" r:id="rId26"/>
    <p:sldId id="276" r:id="rId27"/>
    <p:sldId id="323" r:id="rId28"/>
    <p:sldId id="324" r:id="rId29"/>
    <p:sldId id="325" r:id="rId30"/>
    <p:sldId id="302" r:id="rId31"/>
    <p:sldId id="303" r:id="rId32"/>
    <p:sldId id="308" r:id="rId33"/>
    <p:sldId id="307" r:id="rId34"/>
    <p:sldId id="309" r:id="rId35"/>
    <p:sldId id="294" r:id="rId36"/>
    <p:sldId id="317" r:id="rId37"/>
    <p:sldId id="293" r:id="rId38"/>
    <p:sldId id="318" r:id="rId39"/>
    <p:sldId id="300" r:id="rId40"/>
    <p:sldId id="319" r:id="rId41"/>
    <p:sldId id="320" r:id="rId42"/>
    <p:sldId id="321" r:id="rId43"/>
    <p:sldId id="311" r:id="rId44"/>
    <p:sldId id="312" r:id="rId45"/>
    <p:sldId id="322" r:id="rId46"/>
    <p:sldId id="313" r:id="rId47"/>
    <p:sldId id="326" r:id="rId48"/>
    <p:sldId id="314" r:id="rId49"/>
    <p:sldId id="327" r:id="rId50"/>
    <p:sldId id="316" r:id="rId51"/>
    <p:sldId id="329" r:id="rId52"/>
    <p:sldId id="315" r:id="rId53"/>
    <p:sldId id="328" r:id="rId54"/>
    <p:sldId id="292" r:id="rId55"/>
    <p:sldId id="31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598" autoAdjust="0"/>
  </p:normalViewPr>
  <p:slideViewPr>
    <p:cSldViewPr snapToGrid="0">
      <p:cViewPr>
        <p:scale>
          <a:sx n="85" d="100"/>
          <a:sy n="85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A936A-8C2E-4D7F-BCF5-B8CD86D9C144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263BF-9D3D-4333-9544-5CF551B275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28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 light </a:t>
            </a:r>
            <a:r>
              <a:rPr lang="fr-CA" baseline="0" dirty="0" err="1" smtClean="0"/>
              <a:t>wave</a:t>
            </a:r>
            <a:endParaRPr lang="fr-CA" baseline="0" dirty="0" smtClean="0"/>
          </a:p>
          <a:p>
            <a:r>
              <a:rPr lang="fr-CA" dirty="0" smtClean="0"/>
              <a:t>In a light </a:t>
            </a:r>
            <a:r>
              <a:rPr lang="fr-CA" dirty="0" err="1" smtClean="0"/>
              <a:t>wave</a:t>
            </a:r>
            <a:r>
              <a:rPr lang="fr-CA" dirty="0" smtClean="0"/>
              <a:t>, the </a:t>
            </a:r>
            <a:r>
              <a:rPr lang="fr-CA" dirty="0" err="1" smtClean="0"/>
              <a:t>electric</a:t>
            </a:r>
            <a:r>
              <a:rPr lang="fr-CA" baseline="0" dirty="0" smtClean="0"/>
              <a:t> </a:t>
            </a:r>
            <a:r>
              <a:rPr lang="fr-CA" baseline="0" dirty="0" err="1" smtClean="0"/>
              <a:t>field</a:t>
            </a:r>
            <a:r>
              <a:rPr lang="fr-CA" baseline="0" dirty="0" smtClean="0"/>
              <a:t> and the </a:t>
            </a:r>
            <a:r>
              <a:rPr lang="fr-CA" baseline="0" dirty="0" err="1" smtClean="0"/>
              <a:t>magnetic</a:t>
            </a:r>
            <a:r>
              <a:rPr lang="fr-CA" baseline="0" dirty="0" smtClean="0"/>
              <a:t> </a:t>
            </a:r>
            <a:r>
              <a:rPr lang="fr-CA" baseline="0" dirty="0" err="1" smtClean="0"/>
              <a:t>field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vibrate</a:t>
            </a:r>
            <a:endParaRPr lang="fr-CA" baseline="0" dirty="0" smtClean="0"/>
          </a:p>
          <a:p>
            <a:r>
              <a:rPr lang="fr-CA" baseline="0" dirty="0" smtClean="0"/>
              <a:t>Light </a:t>
            </a:r>
            <a:r>
              <a:rPr lang="fr-CA" baseline="0" dirty="0" err="1" smtClean="0"/>
              <a:t>is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electromagnetic</a:t>
            </a:r>
            <a:r>
              <a:rPr lang="fr-CA" baseline="0" dirty="0" smtClean="0"/>
              <a:t> radiation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63BF-9D3D-4333-9544-5CF551B275B6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18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Use these</a:t>
            </a:r>
            <a:r>
              <a:rPr lang="en-CA" baseline="0" dirty="0" smtClean="0"/>
              <a:t> as warm ups: </a:t>
            </a:r>
          </a:p>
          <a:p>
            <a:r>
              <a:rPr lang="en-CA" dirty="0" err="1" smtClean="0"/>
              <a:t>Exray</a:t>
            </a:r>
            <a:r>
              <a:rPr lang="en-CA" dirty="0" smtClean="0"/>
              <a:t>, MRIs, infrared</a:t>
            </a:r>
          </a:p>
          <a:p>
            <a:r>
              <a:rPr lang="en-CA" dirty="0" err="1" smtClean="0"/>
              <a:t>Youtube</a:t>
            </a:r>
            <a:r>
              <a:rPr lang="en-CA" dirty="0" smtClean="0"/>
              <a:t>, video,</a:t>
            </a:r>
            <a:r>
              <a:rPr lang="en-CA" baseline="0" dirty="0" smtClean="0"/>
              <a:t> how do you think it works ..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63BF-9D3D-4333-9544-5CF551B275B6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81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Frequency</a:t>
            </a:r>
            <a:r>
              <a:rPr lang="fr-CA" dirty="0" smtClean="0"/>
              <a:t>: The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number</a:t>
            </a:r>
            <a:r>
              <a:rPr lang="fr-CA" baseline="0" dirty="0" smtClean="0"/>
              <a:t> of cycles </a:t>
            </a:r>
            <a:r>
              <a:rPr lang="fr-CA" baseline="0" dirty="0" err="1" smtClean="0"/>
              <a:t>completed</a:t>
            </a:r>
            <a:r>
              <a:rPr lang="fr-CA" baseline="0" dirty="0" smtClean="0"/>
              <a:t> by a </a:t>
            </a:r>
            <a:r>
              <a:rPr lang="fr-CA" baseline="0" dirty="0" err="1" smtClean="0"/>
              <a:t>vibrating</a:t>
            </a:r>
            <a:r>
              <a:rPr lang="fr-CA" baseline="0" dirty="0" smtClean="0"/>
              <a:t> </a:t>
            </a:r>
            <a:r>
              <a:rPr lang="fr-CA" baseline="0" dirty="0" err="1" smtClean="0"/>
              <a:t>object</a:t>
            </a:r>
            <a:r>
              <a:rPr lang="fr-CA" baseline="0" dirty="0" smtClean="0"/>
              <a:t> in a unit of time</a:t>
            </a:r>
          </a:p>
          <a:p>
            <a:r>
              <a:rPr lang="fr-CA" baseline="0" dirty="0" err="1" smtClean="0"/>
              <a:t>Wavelength</a:t>
            </a:r>
            <a:r>
              <a:rPr lang="fr-CA" baseline="0" dirty="0" smtClean="0"/>
              <a:t>: The distance </a:t>
            </a:r>
            <a:r>
              <a:rPr lang="fr-CA" baseline="0" dirty="0" err="1" smtClean="0"/>
              <a:t>frmo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crest</a:t>
            </a:r>
            <a:r>
              <a:rPr lang="fr-CA" baseline="0" dirty="0" smtClean="0"/>
              <a:t> t </a:t>
            </a:r>
            <a:r>
              <a:rPr lang="fr-CA" baseline="0" dirty="0" err="1" smtClean="0"/>
              <a:t>crest</a:t>
            </a:r>
            <a:r>
              <a:rPr lang="fr-CA" baseline="0" dirty="0" smtClean="0"/>
              <a:t> , or </a:t>
            </a:r>
            <a:r>
              <a:rPr lang="fr-CA" baseline="0" dirty="0" err="1" smtClean="0"/>
              <a:t>from</a:t>
            </a:r>
            <a:r>
              <a:rPr lang="fr-CA" baseline="0" dirty="0" smtClean="0"/>
              <a:t> </a:t>
            </a:r>
            <a:r>
              <a:rPr lang="fr-CA" baseline="0" dirty="0" err="1" smtClean="0"/>
              <a:t>trough</a:t>
            </a:r>
            <a:r>
              <a:rPr lang="fr-CA" baseline="0" dirty="0" smtClean="0"/>
              <a:t> to </a:t>
            </a:r>
            <a:r>
              <a:rPr lang="fr-CA" baseline="0" dirty="0" err="1" smtClean="0"/>
              <a:t>trough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is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called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wavelength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63BF-9D3D-4333-9544-5CF551B275B6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95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7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1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9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2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2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4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6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7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3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1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8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6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2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MVY33cZ9T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oszOYr_a5c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4t7gTmBK3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lundi 8 janvier</a:t>
            </a:r>
            <a:br>
              <a:rPr lang="fr-FR" b="1" dirty="0" smtClean="0"/>
            </a:br>
            <a:r>
              <a:rPr lang="fr-FR" b="1" dirty="0" smtClean="0"/>
              <a:t>Activité </a:t>
            </a:r>
            <a:r>
              <a:rPr lang="fr-FR" b="1" dirty="0"/>
              <a:t>de départ:</a:t>
            </a:r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Discussion</a:t>
            </a:r>
            <a:r>
              <a:rPr lang="fr-FR" sz="4000" dirty="0" smtClean="0"/>
              <a:t> </a:t>
            </a:r>
            <a:r>
              <a:rPr lang="fr-FR" sz="4000" dirty="0"/>
              <a:t>de communauté - Quelle est une chose spéciale que tu as fais, aimé, mangé, reçu, partagé, essayé, etc. durant les </a:t>
            </a:r>
            <a:r>
              <a:rPr lang="fr-FR" sz="4000" dirty="0" smtClean="0"/>
              <a:t>congés?</a:t>
            </a:r>
            <a:endParaRPr lang="fr-FR" sz="4000" dirty="0"/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1826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Observation:</a:t>
            </a:r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Bill </a:t>
            </a:r>
            <a:r>
              <a:rPr lang="fr-FR" sz="4000" dirty="0" err="1"/>
              <a:t>Nye</a:t>
            </a:r>
            <a:r>
              <a:rPr lang="fr-FR" sz="4000" dirty="0"/>
              <a:t> et les couleurs:</a:t>
            </a:r>
          </a:p>
          <a:p>
            <a:r>
              <a:rPr lang="fr-FR" sz="4000" dirty="0">
                <a:hlinkClick r:id="rId2"/>
              </a:rPr>
              <a:t>https://www.youtube.com/watch?v=XMVY33cZ9To</a:t>
            </a:r>
            <a:endParaRPr lang="fr-FR" sz="4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5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</a:t>
            </a:r>
            <a:r>
              <a:rPr lang="en-CA" dirty="0" err="1" smtClean="0"/>
              <a:t>mercredi</a:t>
            </a:r>
            <a:r>
              <a:rPr lang="en-CA" dirty="0" smtClean="0"/>
              <a:t> 10 </a:t>
            </a:r>
            <a:r>
              <a:rPr lang="en-CA" dirty="0" err="1" smtClean="0"/>
              <a:t>janvier</a:t>
            </a:r>
            <a:r>
              <a:rPr lang="en-CA" dirty="0" smtClean="0"/>
              <a:t> 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err="1" smtClean="0"/>
              <a:t>Activit</a:t>
            </a:r>
            <a:r>
              <a:rPr lang="fr-CA" sz="2400" dirty="0" smtClean="0"/>
              <a:t>é de départ: S</a:t>
            </a:r>
            <a:r>
              <a:rPr lang="en-CA" sz="2400" dirty="0" smtClean="0"/>
              <a:t>’</a:t>
            </a:r>
            <a:r>
              <a:rPr lang="fr-CA" sz="2400" dirty="0" smtClean="0"/>
              <a:t>étirons!</a:t>
            </a:r>
          </a:p>
          <a:p>
            <a:r>
              <a:rPr lang="fr-CA" sz="2400" dirty="0" smtClean="0"/>
              <a:t>Rappel d’hier … Comment ou pourquoi voit-on des couleurs</a:t>
            </a:r>
          </a:p>
          <a:p>
            <a:r>
              <a:rPr lang="fr-CA" sz="2400" dirty="0" smtClean="0"/>
              <a:t>Newton </a:t>
            </a:r>
            <a:r>
              <a:rPr lang="fr-FR" sz="2400" dirty="0" smtClean="0"/>
              <a:t>qui </a:t>
            </a:r>
            <a:r>
              <a:rPr lang="fr-FR" sz="2400" dirty="0"/>
              <a:t>a découvert </a:t>
            </a:r>
          </a:p>
          <a:p>
            <a:r>
              <a:rPr lang="fr-FR" sz="2400" dirty="0"/>
              <a:t>Discute son </a:t>
            </a:r>
            <a:r>
              <a:rPr lang="fr-FR" sz="2400" dirty="0" smtClean="0"/>
              <a:t>expérience</a:t>
            </a:r>
            <a:endParaRPr lang="fr-FR" sz="2400" dirty="0"/>
          </a:p>
          <a:p>
            <a:r>
              <a:rPr lang="fr-CA" sz="2400" dirty="0" smtClean="0"/>
              <a:t>Définitions</a:t>
            </a:r>
          </a:p>
          <a:p>
            <a:pPr lvl="1"/>
            <a:r>
              <a:rPr lang="fr-CA" sz="2400" dirty="0" smtClean="0"/>
              <a:t>Activité de manuel</a:t>
            </a:r>
          </a:p>
        </p:txBody>
      </p:sp>
    </p:spTree>
    <p:extLst>
      <p:ext uri="{BB962C8B-B14F-4D97-AF65-F5344CB8AC3E}">
        <p14:creationId xmlns:p14="http://schemas.microsoft.com/office/powerpoint/2010/main" val="1960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9.1 La source des couleurs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Dans le passé, les gens croyaient que la couleur était ajouté à la lumière</a:t>
            </a:r>
          </a:p>
          <a:p>
            <a:r>
              <a:rPr lang="fr-CA" sz="3200" dirty="0" smtClean="0"/>
              <a:t>Par exemple: La lumière blanche du soleil frappe une feuille verte et la lumière verte est réfléchie parce que la feuille donne du vert à la lumière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7538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MAIS ……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3200" dirty="0" smtClean="0"/>
              <a:t>Les couleurs sont déjà DANS la lumière!</a:t>
            </a:r>
          </a:p>
          <a:p>
            <a:pPr marL="0" indent="0" algn="ctr">
              <a:buNone/>
            </a:pPr>
            <a:endParaRPr lang="fr-CA" sz="3200" b="1" dirty="0" smtClean="0"/>
          </a:p>
          <a:p>
            <a:pPr marL="0" indent="0" algn="ctr">
              <a:buNone/>
            </a:pPr>
            <a:r>
              <a:rPr lang="fr-CA" sz="3200" b="1" dirty="0" smtClean="0"/>
              <a:t>La feuille ne reflète pas le vert s</a:t>
            </a:r>
            <a:r>
              <a:rPr lang="en-CA" sz="3200" b="1" dirty="0" smtClean="0"/>
              <a:t>’</a:t>
            </a:r>
            <a:r>
              <a:rPr lang="en-CA" sz="3200" b="1" dirty="0" err="1" smtClean="0"/>
              <a:t>il</a:t>
            </a:r>
            <a:r>
              <a:rPr lang="en-CA" sz="3200" b="1" dirty="0" smtClean="0"/>
              <a:t> </a:t>
            </a:r>
            <a:r>
              <a:rPr lang="fr-CA" sz="3200" b="1" dirty="0" smtClean="0"/>
              <a:t>n</a:t>
            </a:r>
            <a:r>
              <a:rPr lang="en-CA" sz="3200" b="1" dirty="0" smtClean="0"/>
              <a:t>’y a pas le vert déjà </a:t>
            </a:r>
            <a:r>
              <a:rPr lang="en-CA" sz="3200" b="1" dirty="0" err="1" smtClean="0"/>
              <a:t>dans</a:t>
            </a:r>
            <a:r>
              <a:rPr lang="en-CA" sz="3200" b="1" dirty="0" smtClean="0"/>
              <a:t> la lumière du </a:t>
            </a:r>
            <a:r>
              <a:rPr lang="en-CA" sz="3200" b="1" dirty="0" err="1" smtClean="0"/>
              <a:t>soleil</a:t>
            </a:r>
            <a:endParaRPr lang="en-CA" sz="3200" b="1" dirty="0" smtClean="0"/>
          </a:p>
          <a:p>
            <a:pPr marL="0" indent="0">
              <a:buNone/>
            </a:pPr>
            <a:endParaRPr lang="fr-CA" sz="3200" dirty="0" smtClean="0">
              <a:latin typeface="Bodoni MT Black" panose="02070A03080606020203" pitchFamily="18" charset="0"/>
            </a:endParaRPr>
          </a:p>
          <a:p>
            <a:pPr marL="0" indent="0">
              <a:buNone/>
            </a:pPr>
            <a:r>
              <a:rPr lang="fr-CA" sz="3200" dirty="0" smtClean="0">
                <a:latin typeface="Bodoni MT Black" panose="02070A03080606020203" pitchFamily="18" charset="0"/>
              </a:rPr>
              <a:t>Mais ou est la couleur dans la lumière du soleil</a:t>
            </a:r>
            <a:r>
              <a:rPr lang="en-CA" sz="3200" dirty="0" smtClean="0">
                <a:latin typeface="Bodoni MT Black" panose="02070A03080606020203" pitchFamily="18" charset="0"/>
              </a:rPr>
              <a:t>?</a:t>
            </a:r>
            <a:endParaRPr lang="en-CA" sz="32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Isaac Newton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sz="2600" b="1" u="sng" dirty="0" smtClean="0"/>
              <a:t>Son expérience:</a:t>
            </a:r>
          </a:p>
          <a:p>
            <a:r>
              <a:rPr lang="fr-CA" sz="2400" b="1" dirty="0" smtClean="0"/>
              <a:t>Il a placé un prisme pour </a:t>
            </a:r>
            <a:r>
              <a:rPr lang="fr-CA" sz="2400" b="1" dirty="0" err="1" smtClean="0"/>
              <a:t>qu</a:t>
            </a:r>
            <a:r>
              <a:rPr lang="en-CA" sz="2400" b="1" dirty="0" smtClean="0"/>
              <a:t>’un rayon de </a:t>
            </a:r>
            <a:r>
              <a:rPr lang="en-CA" sz="2400" b="1" dirty="0" err="1" smtClean="0"/>
              <a:t>lumi</a:t>
            </a:r>
            <a:r>
              <a:rPr lang="fr-CA" sz="2400" b="1" dirty="0" smtClean="0"/>
              <a:t>ère blanc (mince) puisse passer à travers</a:t>
            </a:r>
          </a:p>
          <a:p>
            <a:r>
              <a:rPr lang="fr-CA" sz="2400" b="1" dirty="0" smtClean="0"/>
              <a:t>La lumière a traversé le prisme et sortait en bandes de couleurs</a:t>
            </a:r>
          </a:p>
          <a:p>
            <a:r>
              <a:rPr lang="fr-CA" sz="2400" b="1" dirty="0" smtClean="0"/>
              <a:t>Chaque bande de lumière avait un angle de réfraction différent et </a:t>
            </a:r>
            <a:r>
              <a:rPr lang="fr-CA" sz="2400" b="1" dirty="0" err="1" smtClean="0"/>
              <a:t>parassait</a:t>
            </a:r>
            <a:r>
              <a:rPr lang="fr-CA" sz="2400" b="1" dirty="0" smtClean="0"/>
              <a:t> comme un arc-en-ciel</a:t>
            </a:r>
          </a:p>
          <a:p>
            <a:r>
              <a:rPr lang="fr-CA" sz="2400" b="1" dirty="0" smtClean="0"/>
              <a:t>Les couleurs ne venaient pas du prisme…. Elles étaient déjà dans la lumière!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4802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L</a:t>
            </a:r>
            <a:r>
              <a:rPr lang="en-CA" b="1" dirty="0" smtClean="0"/>
              <a:t>’</a:t>
            </a:r>
            <a:r>
              <a:rPr lang="en-CA" b="1" dirty="0" err="1" smtClean="0"/>
              <a:t>exp</a:t>
            </a:r>
            <a:r>
              <a:rPr lang="fr-CA" b="1" dirty="0" err="1" smtClean="0"/>
              <a:t>érience</a:t>
            </a:r>
            <a:r>
              <a:rPr lang="fr-CA" b="1" dirty="0" smtClean="0"/>
              <a:t> à l</a:t>
            </a:r>
            <a:r>
              <a:rPr lang="en-CA" b="1" dirty="0" smtClean="0"/>
              <a:t>’</a:t>
            </a:r>
            <a:r>
              <a:rPr lang="en-CA" b="1" dirty="0" err="1" smtClean="0"/>
              <a:t>envers</a:t>
            </a:r>
            <a:r>
              <a:rPr lang="en-CA" b="1" dirty="0" smtClean="0"/>
              <a:t> 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sz="2400" dirty="0" smtClean="0"/>
              <a:t>Newton a fait passer les </a:t>
            </a:r>
            <a:r>
              <a:rPr lang="en-CA" sz="2400" dirty="0" err="1" smtClean="0"/>
              <a:t>couleurs</a:t>
            </a:r>
            <a:r>
              <a:rPr lang="en-CA" sz="2400" dirty="0" smtClean="0"/>
              <a:t> </a:t>
            </a:r>
            <a:r>
              <a:rPr lang="fr-CA" sz="2400" dirty="0" smtClean="0"/>
              <a:t>à travers un prisme inversé</a:t>
            </a:r>
          </a:p>
          <a:p>
            <a:r>
              <a:rPr lang="fr-CA" sz="2400" dirty="0" smtClean="0"/>
              <a:t>La lumière blanche sortait!</a:t>
            </a:r>
          </a:p>
          <a:p>
            <a:endParaRPr lang="fr-CA" dirty="0"/>
          </a:p>
          <a:p>
            <a:r>
              <a:rPr lang="fr-CA" sz="2800" b="1" u="sng" dirty="0" smtClean="0"/>
              <a:t>Conclusion de Newton:</a:t>
            </a:r>
          </a:p>
          <a:p>
            <a:r>
              <a:rPr lang="fr-CA" sz="2800" dirty="0" smtClean="0"/>
              <a:t>La couleur est une propriété de la lumière visible</a:t>
            </a:r>
          </a:p>
          <a:p>
            <a:r>
              <a:rPr lang="fr-CA" sz="2800" dirty="0" smtClean="0"/>
              <a:t>La lumière blanche est un mélange de plusieurs couleurs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997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Dessine son expérience p.269</a:t>
            </a:r>
            <a:endParaRPr lang="en-CA" b="1" dirty="0"/>
          </a:p>
        </p:txBody>
      </p:sp>
      <p:pic>
        <p:nvPicPr>
          <p:cNvPr id="1026" name="Picture 2" descr="Image result for holding up prism clip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17" y="2498014"/>
            <a:ext cx="3494671" cy="41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</a:t>
            </a:r>
            <a:r>
              <a:rPr lang="en-CA" dirty="0" err="1" smtClean="0"/>
              <a:t>jeudi</a:t>
            </a:r>
            <a:r>
              <a:rPr lang="en-CA" dirty="0" smtClean="0"/>
              <a:t> 11 </a:t>
            </a:r>
            <a:r>
              <a:rPr lang="en-CA" dirty="0" err="1" smtClean="0"/>
              <a:t>janvier</a:t>
            </a:r>
            <a:r>
              <a:rPr lang="en-CA" dirty="0" smtClean="0"/>
              <a:t> et le </a:t>
            </a:r>
            <a:r>
              <a:rPr lang="en-CA" dirty="0" err="1" smtClean="0"/>
              <a:t>lundi</a:t>
            </a:r>
            <a:r>
              <a:rPr lang="en-CA" dirty="0" smtClean="0"/>
              <a:t> 15 </a:t>
            </a:r>
            <a:r>
              <a:rPr lang="en-CA" dirty="0" err="1" smtClean="0"/>
              <a:t>janvier</a:t>
            </a:r>
            <a:r>
              <a:rPr lang="en-CA" dirty="0" smtClean="0"/>
              <a:t> 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Activit</a:t>
            </a:r>
            <a:r>
              <a:rPr lang="fr-CA" dirty="0" smtClean="0"/>
              <a:t>é de départ</a:t>
            </a:r>
          </a:p>
          <a:p>
            <a:r>
              <a:rPr lang="fr-CA" dirty="0" smtClean="0"/>
              <a:t>Leçon: Les définitions</a:t>
            </a:r>
          </a:p>
          <a:p>
            <a:r>
              <a:rPr lang="fr-CA" dirty="0" smtClean="0"/>
              <a:t>Quand fini …. Tourne à la page 270-271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55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84" y="738130"/>
            <a:ext cx="8946884" cy="1244906"/>
          </a:xfrm>
        </p:spPr>
        <p:txBody>
          <a:bodyPr/>
          <a:lstStyle/>
          <a:p>
            <a:r>
              <a:rPr lang="fr-CA" dirty="0" smtClean="0"/>
              <a:t>Définir les mots suivants </a:t>
            </a:r>
            <a:br>
              <a:rPr lang="fr-CA" dirty="0" smtClean="0"/>
            </a:br>
            <a:r>
              <a:rPr lang="fr-CA" dirty="0" smtClean="0"/>
              <a:t>Section 9.1 </a:t>
            </a:r>
            <a:r>
              <a:rPr lang="fr-CA" dirty="0" err="1" smtClean="0"/>
              <a:t>pgs</a:t>
            </a:r>
            <a:r>
              <a:rPr lang="fr-CA" dirty="0" smtClean="0"/>
              <a:t>. 268 à 280 et Glossaire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0" y="2093204"/>
            <a:ext cx="9363668" cy="403676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fr-CA" sz="2000" dirty="0" smtClean="0"/>
              <a:t>Spectre</a:t>
            </a:r>
          </a:p>
          <a:p>
            <a:pPr>
              <a:buFont typeface="+mj-lt"/>
              <a:buAutoNum type="arabicPeriod"/>
            </a:pPr>
            <a:r>
              <a:rPr lang="fr-CA" sz="2000" dirty="0" smtClean="0"/>
              <a:t>Spectre solaire</a:t>
            </a:r>
          </a:p>
          <a:p>
            <a:pPr>
              <a:buFont typeface="+mj-lt"/>
              <a:buAutoNum type="arabicPeriod"/>
            </a:pPr>
            <a:r>
              <a:rPr lang="fr-CA" sz="2000" dirty="0" smtClean="0"/>
              <a:t>Couleurs primaires additives</a:t>
            </a:r>
          </a:p>
          <a:p>
            <a:pPr>
              <a:buFont typeface="+mj-lt"/>
              <a:buAutoNum type="arabicPeriod"/>
            </a:pPr>
            <a:r>
              <a:rPr lang="fr-CA" sz="2000" dirty="0" smtClean="0"/>
              <a:t>Couleurs secondaires</a:t>
            </a:r>
          </a:p>
          <a:p>
            <a:pPr>
              <a:buFont typeface="+mj-lt"/>
              <a:buAutoNum type="arabicPeriod"/>
            </a:pPr>
            <a:r>
              <a:rPr lang="fr-CA" sz="2000" dirty="0" smtClean="0"/>
              <a:t>Bâtonnets rétiniens</a:t>
            </a:r>
          </a:p>
          <a:p>
            <a:pPr>
              <a:buFont typeface="+mj-lt"/>
              <a:buAutoNum type="arabicPeriod"/>
            </a:pPr>
            <a:r>
              <a:rPr lang="fr-CA" sz="2000" dirty="0" smtClean="0"/>
              <a:t>Cônes rétiniens</a:t>
            </a:r>
          </a:p>
          <a:p>
            <a:pPr>
              <a:buFont typeface="+mj-lt"/>
              <a:buAutoNum type="arabicPeriod"/>
            </a:pPr>
            <a:r>
              <a:rPr lang="fr-CA" sz="2000" dirty="0" smtClean="0"/>
              <a:t>Daltonisme</a:t>
            </a:r>
          </a:p>
          <a:p>
            <a:pPr>
              <a:buFont typeface="+mj-lt"/>
              <a:buAutoNum type="arabicPeriod"/>
            </a:pPr>
            <a:r>
              <a:rPr lang="fr-CA" sz="2000" dirty="0" smtClean="0"/>
              <a:t>Couleurs primaires soustractives</a:t>
            </a:r>
          </a:p>
          <a:p>
            <a:pPr>
              <a:buFont typeface="+mj-lt"/>
              <a:buAutoNum type="arabicPeriod"/>
            </a:pPr>
            <a:r>
              <a:rPr lang="fr-CA" sz="2000" dirty="0" smtClean="0"/>
              <a:t>Couleurs complémentaires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745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jeudi 11 janvier 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11" y="2170323"/>
            <a:ext cx="10543142" cy="4594034"/>
          </a:xfrm>
        </p:spPr>
        <p:txBody>
          <a:bodyPr>
            <a:noAutofit/>
          </a:bodyPr>
          <a:lstStyle/>
          <a:p>
            <a:r>
              <a:rPr lang="en-CA" sz="2400" b="1" dirty="0" err="1" smtClean="0"/>
              <a:t>Activité</a:t>
            </a:r>
            <a:r>
              <a:rPr lang="en-CA" sz="2400" b="1" dirty="0" smtClean="0"/>
              <a:t> de </a:t>
            </a:r>
            <a:r>
              <a:rPr lang="en-CA" sz="2400" b="1" dirty="0" err="1" smtClean="0"/>
              <a:t>départ</a:t>
            </a:r>
            <a:endParaRPr lang="en-CA" sz="2400" b="1" dirty="0" smtClean="0"/>
          </a:p>
          <a:p>
            <a:r>
              <a:rPr lang="en-CA" sz="2400" b="1" dirty="0"/>
              <a:t>Rappel </a:t>
            </a:r>
            <a:r>
              <a:rPr lang="en-CA" sz="2400" b="1" dirty="0" err="1"/>
              <a:t>d'hier</a:t>
            </a:r>
            <a:r>
              <a:rPr lang="en-CA" sz="2400" b="1" dirty="0"/>
              <a:t> </a:t>
            </a:r>
            <a:r>
              <a:rPr lang="en-CA" sz="2400" dirty="0"/>
              <a:t>- </a:t>
            </a:r>
            <a:r>
              <a:rPr lang="en-CA" sz="2400" dirty="0" err="1"/>
              <a:t>qu'est-ce</a:t>
            </a:r>
            <a:r>
              <a:rPr lang="en-CA" sz="2400" dirty="0"/>
              <a:t> que Newton a </a:t>
            </a:r>
            <a:r>
              <a:rPr lang="en-CA" sz="2400" dirty="0" err="1"/>
              <a:t>découvert</a:t>
            </a:r>
            <a:r>
              <a:rPr lang="en-CA" sz="2400" dirty="0"/>
              <a:t> </a:t>
            </a:r>
          </a:p>
          <a:p>
            <a:r>
              <a:rPr lang="en-CA" sz="2400" b="1" dirty="0" smtClean="0"/>
              <a:t>LAB</a:t>
            </a:r>
            <a:r>
              <a:rPr lang="en-CA" sz="2400" b="1" dirty="0"/>
              <a:t>:</a:t>
            </a:r>
            <a:r>
              <a:rPr lang="en-CA" sz="2400" dirty="0"/>
              <a:t> la lumière à travers un </a:t>
            </a:r>
            <a:r>
              <a:rPr lang="en-CA" sz="2400" dirty="0" err="1"/>
              <a:t>prisme</a:t>
            </a:r>
            <a:endParaRPr lang="en-CA" sz="2400" dirty="0"/>
          </a:p>
          <a:p>
            <a:r>
              <a:rPr lang="en-CA" sz="2400" b="1" dirty="0" err="1" smtClean="0"/>
              <a:t>Activité</a:t>
            </a:r>
            <a:r>
              <a:rPr lang="en-CA" sz="2400" b="1" dirty="0" smtClean="0"/>
              <a:t> #1: Sur </a:t>
            </a:r>
            <a:r>
              <a:rPr lang="en-CA" sz="2400" b="1" dirty="0" err="1" smtClean="0"/>
              <a:t>une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feuile</a:t>
            </a:r>
            <a:r>
              <a:rPr lang="en-CA" sz="2400" b="1" dirty="0" smtClean="0"/>
              <a:t> de papier</a:t>
            </a:r>
            <a:r>
              <a:rPr lang="en-CA" sz="2400" dirty="0" smtClean="0"/>
              <a:t> </a:t>
            </a:r>
            <a:r>
              <a:rPr lang="en-CA" sz="2400" dirty="0" err="1"/>
              <a:t>qu'est</a:t>
            </a:r>
            <a:r>
              <a:rPr lang="en-CA" sz="2400" dirty="0"/>
              <a:t> </a:t>
            </a:r>
            <a:r>
              <a:rPr lang="en-CA" sz="2400" dirty="0" err="1"/>
              <a:t>ce</a:t>
            </a:r>
            <a:r>
              <a:rPr lang="en-CA" sz="2400" dirty="0"/>
              <a:t> que </a:t>
            </a:r>
            <a:r>
              <a:rPr lang="en-CA" sz="2400" dirty="0" err="1"/>
              <a:t>tu</a:t>
            </a:r>
            <a:r>
              <a:rPr lang="en-CA" sz="2400" dirty="0"/>
              <a:t> as vu? Donne trois observations </a:t>
            </a:r>
            <a:r>
              <a:rPr lang="en-CA" sz="2400" dirty="0" err="1"/>
              <a:t>en</a:t>
            </a:r>
            <a:r>
              <a:rPr lang="en-CA" sz="2400" dirty="0"/>
              <a:t> </a:t>
            </a:r>
            <a:r>
              <a:rPr lang="en-CA" sz="2400" dirty="0" err="1"/>
              <a:t>utilisant</a:t>
            </a:r>
            <a:r>
              <a:rPr lang="en-CA" sz="2400" dirty="0"/>
              <a:t> </a:t>
            </a:r>
            <a:r>
              <a:rPr lang="en-CA" sz="2400" dirty="0" smtClean="0"/>
              <a:t>‘</a:t>
            </a:r>
            <a:r>
              <a:rPr lang="en-CA" sz="2400" dirty="0" err="1" smtClean="0"/>
              <a:t>J'ai</a:t>
            </a:r>
            <a:r>
              <a:rPr lang="en-CA" sz="2400" smtClean="0"/>
              <a:t> observe’ </a:t>
            </a:r>
            <a:r>
              <a:rPr lang="en-CA" sz="2400" dirty="0" err="1"/>
              <a:t>en</a:t>
            </a:r>
            <a:r>
              <a:rPr lang="en-CA" sz="2400" dirty="0"/>
              <a:t> phrase </a:t>
            </a:r>
            <a:r>
              <a:rPr lang="en-CA" sz="2400" dirty="0" err="1"/>
              <a:t>complète</a:t>
            </a:r>
            <a:endParaRPr lang="en-CA" sz="2400" dirty="0"/>
          </a:p>
          <a:p>
            <a:r>
              <a:rPr lang="en-CA" sz="2400" b="1" dirty="0" err="1" smtClean="0"/>
              <a:t>Activité</a:t>
            </a:r>
            <a:r>
              <a:rPr lang="en-CA" sz="2400" b="1" dirty="0" smtClean="0"/>
              <a:t> #2: </a:t>
            </a:r>
            <a:r>
              <a:rPr lang="en-CA" sz="2400" b="1" dirty="0" err="1" smtClean="0"/>
              <a:t>Définitions</a:t>
            </a:r>
            <a:endParaRPr lang="en-CA" sz="2400" b="1" dirty="0"/>
          </a:p>
          <a:p>
            <a:pPr lvl="1"/>
            <a:r>
              <a:rPr lang="en-CA" sz="2400" dirty="0" err="1"/>
              <a:t>Activité</a:t>
            </a:r>
            <a:r>
              <a:rPr lang="en-CA" sz="2400" dirty="0"/>
              <a:t> de </a:t>
            </a:r>
            <a:r>
              <a:rPr lang="en-CA" sz="2400" dirty="0" err="1" smtClean="0"/>
              <a:t>manuel</a:t>
            </a:r>
            <a:r>
              <a:rPr lang="en-CA" sz="2400" dirty="0" smtClean="0"/>
              <a:t> – Utilise la </a:t>
            </a:r>
            <a:r>
              <a:rPr lang="en-CA" sz="2400" dirty="0" err="1" smtClean="0"/>
              <a:t>glossaire</a:t>
            </a:r>
            <a:r>
              <a:rPr lang="en-CA" sz="2400" dirty="0" smtClean="0"/>
              <a:t> et la section 9.1 du </a:t>
            </a:r>
            <a:r>
              <a:rPr lang="en-CA" sz="2400" dirty="0" err="1" smtClean="0"/>
              <a:t>texte</a:t>
            </a:r>
            <a:r>
              <a:rPr lang="en-CA" sz="2400" dirty="0" smtClean="0"/>
              <a:t> les pages 266-280</a:t>
            </a:r>
            <a:endParaRPr lang="en-CA" sz="2400" dirty="0"/>
          </a:p>
          <a:p>
            <a:r>
              <a:rPr lang="en-CA" sz="2400" b="1" dirty="0"/>
              <a:t>Sortie</a:t>
            </a:r>
            <a:r>
              <a:rPr lang="en-CA" sz="2400" dirty="0"/>
              <a:t>: Si </a:t>
            </a:r>
            <a:r>
              <a:rPr lang="en-CA" sz="2400" dirty="0" err="1"/>
              <a:t>tu</a:t>
            </a:r>
            <a:r>
              <a:rPr lang="en-CA" sz="2400" dirty="0"/>
              <a:t> </a:t>
            </a:r>
            <a:r>
              <a:rPr lang="en-CA" sz="2400" dirty="0" err="1"/>
              <a:t>pourrais</a:t>
            </a:r>
            <a:r>
              <a:rPr lang="en-CA" sz="2400" dirty="0"/>
              <a:t> demander </a:t>
            </a:r>
            <a:r>
              <a:rPr lang="en-CA" sz="2400" dirty="0" err="1"/>
              <a:t>une</a:t>
            </a:r>
            <a:r>
              <a:rPr lang="en-CA" sz="2400" dirty="0"/>
              <a:t> question à Isaac Newton </a:t>
            </a:r>
            <a:r>
              <a:rPr lang="en-CA" sz="2400" dirty="0" err="1" smtClean="0"/>
              <a:t>qu'est-ce</a:t>
            </a:r>
            <a:r>
              <a:rPr lang="en-CA" sz="2400" dirty="0" smtClean="0"/>
              <a:t> </a:t>
            </a:r>
            <a:r>
              <a:rPr lang="en-CA" sz="2400" dirty="0"/>
              <a:t>que </a:t>
            </a:r>
            <a:r>
              <a:rPr lang="en-CA" sz="2400" dirty="0" err="1"/>
              <a:t>tu</a:t>
            </a:r>
            <a:r>
              <a:rPr lang="en-CA" sz="2400" dirty="0"/>
              <a:t> </a:t>
            </a:r>
            <a:r>
              <a:rPr lang="en-CA" sz="2400" dirty="0" err="1"/>
              <a:t>lui</a:t>
            </a:r>
            <a:r>
              <a:rPr lang="en-CA" sz="2400" dirty="0"/>
              <a:t> </a:t>
            </a:r>
            <a:r>
              <a:rPr lang="en-CA" sz="2400" dirty="0" err="1"/>
              <a:t>poseras</a:t>
            </a:r>
            <a:r>
              <a:rPr lang="en-CA" sz="2400" dirty="0" smtClean="0"/>
              <a:t>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520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err="1" smtClean="0"/>
              <a:t>Chapitre</a:t>
            </a:r>
            <a:r>
              <a:rPr lang="en-CA" b="1" dirty="0" smtClean="0"/>
              <a:t> 9: La </a:t>
            </a:r>
            <a:r>
              <a:rPr lang="en-CA" b="1" dirty="0" err="1" smtClean="0"/>
              <a:t>lumi</a:t>
            </a:r>
            <a:r>
              <a:rPr lang="fr-CA" b="1" dirty="0" smtClean="0"/>
              <a:t>ère, la couleur et l</a:t>
            </a:r>
            <a:r>
              <a:rPr lang="en-CA" b="1" dirty="0" smtClean="0"/>
              <a:t>’</a:t>
            </a:r>
            <a:r>
              <a:rPr lang="fr-CA" b="1" dirty="0" smtClean="0"/>
              <a:t>énergie rayonnante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janvier 2018</a:t>
            </a:r>
          </a:p>
          <a:p>
            <a:r>
              <a:rPr lang="fr-CA" dirty="0" smtClean="0"/>
              <a:t>Mme Whalen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62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Activité de départ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08" y="2324559"/>
            <a:ext cx="9517905" cy="3695241"/>
          </a:xfrm>
        </p:spPr>
        <p:txBody>
          <a:bodyPr/>
          <a:lstStyle/>
          <a:p>
            <a:r>
              <a:rPr lang="fr-CA" sz="2400" b="1" u="sng" dirty="0" smtClean="0"/>
              <a:t>Activité de départ:</a:t>
            </a:r>
          </a:p>
          <a:p>
            <a:r>
              <a:rPr lang="fr-CA" sz="2400" dirty="0" smtClean="0"/>
              <a:t>Dans les feux de circulation (</a:t>
            </a:r>
            <a:r>
              <a:rPr lang="fr-CA" sz="2400" dirty="0" err="1" smtClean="0"/>
              <a:t>traffic</a:t>
            </a:r>
            <a:r>
              <a:rPr lang="fr-CA" sz="2400" dirty="0" smtClean="0"/>
              <a:t> light), il y a les couleurs rouge, jaune, et verte qui représentent </a:t>
            </a:r>
            <a:r>
              <a:rPr lang="fr-CA" sz="2400" b="1" i="1" dirty="0" smtClean="0"/>
              <a:t>allez, ralentissez, et arrêtez</a:t>
            </a:r>
          </a:p>
          <a:p>
            <a:r>
              <a:rPr lang="fr-CA" sz="2400" b="1" i="1" dirty="0" smtClean="0"/>
              <a:t>Dans ton journal scientifique, fais une liste de plusieurs d</a:t>
            </a:r>
            <a:r>
              <a:rPr lang="en-CA" sz="2400" b="1" i="1" dirty="0" smtClean="0"/>
              <a:t>’</a:t>
            </a:r>
            <a:r>
              <a:rPr lang="en-CA" sz="2400" b="1" i="1" dirty="0" err="1" smtClean="0"/>
              <a:t>autres</a:t>
            </a:r>
            <a:r>
              <a:rPr lang="en-CA" sz="2400" b="1" i="1" dirty="0" smtClean="0"/>
              <a:t> </a:t>
            </a:r>
            <a:r>
              <a:rPr lang="en-CA" sz="2400" b="1" i="1" dirty="0" err="1" smtClean="0"/>
              <a:t>objets</a:t>
            </a:r>
            <a:r>
              <a:rPr lang="en-CA" sz="2400" b="1" i="1" dirty="0" smtClean="0"/>
              <a:t> </a:t>
            </a:r>
            <a:r>
              <a:rPr lang="en-CA" sz="2400" b="1" i="1" dirty="0" err="1" smtClean="0"/>
              <a:t>ou</a:t>
            </a:r>
            <a:r>
              <a:rPr lang="en-CA" sz="2400" b="1" i="1" dirty="0" smtClean="0"/>
              <a:t> items qui </a:t>
            </a:r>
            <a:r>
              <a:rPr lang="en-CA" sz="2400" b="1" i="1" dirty="0" err="1" smtClean="0"/>
              <a:t>utilisent</a:t>
            </a:r>
            <a:r>
              <a:rPr lang="en-CA" sz="2400" b="1" i="1" dirty="0" smtClean="0"/>
              <a:t>  </a:t>
            </a:r>
            <a:r>
              <a:rPr lang="en-CA" sz="2400" b="1" i="1" u="sng" dirty="0" smtClean="0"/>
              <a:t>les </a:t>
            </a:r>
            <a:r>
              <a:rPr lang="en-CA" sz="2400" b="1" i="1" u="sng" dirty="0" err="1" smtClean="0"/>
              <a:t>couleurs</a:t>
            </a:r>
            <a:r>
              <a:rPr lang="en-CA" sz="2400" b="1" i="1" dirty="0" smtClean="0"/>
              <a:t> pour des buts </a:t>
            </a:r>
            <a:r>
              <a:rPr lang="en-CA" sz="2400" b="1" i="1" dirty="0" err="1" smtClean="0"/>
              <a:t>pratiques</a:t>
            </a:r>
            <a:endParaRPr lang="en-CA" sz="2400" b="1" i="1" dirty="0" smtClean="0"/>
          </a:p>
          <a:p>
            <a:endParaRPr lang="en-CA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32" y="3346378"/>
            <a:ext cx="2240899" cy="3167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64" y="3496378"/>
            <a:ext cx="2533304" cy="31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42312"/>
            <a:ext cx="8825659" cy="1174621"/>
          </a:xfrm>
        </p:spPr>
        <p:txBody>
          <a:bodyPr/>
          <a:lstStyle/>
          <a:p>
            <a:r>
              <a:rPr lang="fr-CA" dirty="0" smtClean="0"/>
              <a:t>LAB et Activité #1: Observations et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94" y="2258458"/>
            <a:ext cx="9396719" cy="3761342"/>
          </a:xfrm>
        </p:spPr>
        <p:txBody>
          <a:bodyPr>
            <a:normAutofit/>
          </a:bodyPr>
          <a:lstStyle/>
          <a:p>
            <a:r>
              <a:rPr lang="en-CA" sz="2800" b="1" dirty="0"/>
              <a:t>LAB:</a:t>
            </a:r>
            <a:r>
              <a:rPr lang="en-CA" sz="2800" dirty="0"/>
              <a:t> la lumière à travers un </a:t>
            </a:r>
            <a:r>
              <a:rPr lang="en-CA" sz="2800" dirty="0" err="1"/>
              <a:t>prisme</a:t>
            </a:r>
            <a:endParaRPr lang="en-CA" sz="2800" dirty="0"/>
          </a:p>
          <a:p>
            <a:r>
              <a:rPr lang="en-CA" sz="2800" b="1" dirty="0" err="1"/>
              <a:t>Activité</a:t>
            </a:r>
            <a:r>
              <a:rPr lang="en-CA" sz="2800" b="1" dirty="0"/>
              <a:t> #1: Sur </a:t>
            </a:r>
            <a:r>
              <a:rPr lang="en-CA" sz="2800" b="1" dirty="0" err="1"/>
              <a:t>une</a:t>
            </a:r>
            <a:r>
              <a:rPr lang="en-CA" sz="2800" b="1" dirty="0"/>
              <a:t> </a:t>
            </a:r>
            <a:r>
              <a:rPr lang="en-CA" sz="2800" b="1" dirty="0" err="1" smtClean="0"/>
              <a:t>feuille</a:t>
            </a:r>
            <a:r>
              <a:rPr lang="en-CA" sz="2800" b="1" dirty="0" smtClean="0"/>
              <a:t> </a:t>
            </a:r>
            <a:r>
              <a:rPr lang="en-CA" sz="2800" b="1" dirty="0"/>
              <a:t>de papier</a:t>
            </a:r>
            <a:r>
              <a:rPr lang="en-CA" sz="2800" dirty="0"/>
              <a:t> </a:t>
            </a:r>
            <a:endParaRPr lang="en-CA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 smtClean="0"/>
              <a:t>Nom et Date (</a:t>
            </a:r>
            <a:r>
              <a:rPr lang="en-CA" sz="2800" i="1" dirty="0" err="1" smtClean="0"/>
              <a:t>en</a:t>
            </a:r>
            <a:r>
              <a:rPr lang="en-CA" sz="2800" i="1" dirty="0" smtClean="0"/>
              <a:t> </a:t>
            </a:r>
            <a:r>
              <a:rPr lang="en-CA" sz="2800" i="1" dirty="0" err="1" smtClean="0"/>
              <a:t>français</a:t>
            </a:r>
            <a:r>
              <a:rPr lang="en-CA" sz="2800" i="1" dirty="0" smtClean="0"/>
              <a:t> S.V.P.!</a:t>
            </a:r>
            <a:r>
              <a:rPr lang="en-CA" sz="2800" dirty="0" smtClean="0"/>
              <a:t>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800" dirty="0" smtClean="0"/>
              <a:t>Écris en phrase complète et inclus des dessins</a:t>
            </a:r>
            <a:endParaRPr lang="en-CA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CA" sz="2800" dirty="0" err="1" smtClean="0"/>
              <a:t>Qu'est</a:t>
            </a:r>
            <a:r>
              <a:rPr lang="en-CA" sz="2800" dirty="0" smtClean="0"/>
              <a:t> </a:t>
            </a:r>
            <a:r>
              <a:rPr lang="en-CA" sz="2800" dirty="0" err="1"/>
              <a:t>ce</a:t>
            </a:r>
            <a:r>
              <a:rPr lang="en-CA" sz="2800" dirty="0"/>
              <a:t> que </a:t>
            </a:r>
            <a:r>
              <a:rPr lang="en-CA" sz="2800" dirty="0" err="1"/>
              <a:t>tu</a:t>
            </a:r>
            <a:r>
              <a:rPr lang="en-CA" sz="2800" dirty="0"/>
              <a:t> as vu? </a:t>
            </a:r>
            <a:r>
              <a:rPr lang="en-CA" sz="2800" dirty="0" smtClean="0"/>
              <a:t>Donne </a:t>
            </a:r>
            <a:r>
              <a:rPr lang="en-CA" sz="2800" dirty="0" err="1" smtClean="0"/>
              <a:t>tes</a:t>
            </a:r>
            <a:r>
              <a:rPr lang="en-CA" sz="2800" dirty="0" smtClean="0"/>
              <a:t> </a:t>
            </a:r>
            <a:r>
              <a:rPr lang="en-CA" sz="2800" dirty="0"/>
              <a:t>observations </a:t>
            </a:r>
            <a:r>
              <a:rPr lang="en-CA" sz="2800" dirty="0" err="1"/>
              <a:t>en</a:t>
            </a:r>
            <a:r>
              <a:rPr lang="en-CA" sz="2800" dirty="0"/>
              <a:t> </a:t>
            </a:r>
            <a:r>
              <a:rPr lang="en-CA" sz="2800" dirty="0" err="1"/>
              <a:t>utilisant</a:t>
            </a:r>
            <a:r>
              <a:rPr lang="en-CA" sz="2800" dirty="0"/>
              <a:t> </a:t>
            </a:r>
            <a:r>
              <a:rPr lang="en-CA" sz="2800" dirty="0" smtClean="0"/>
              <a:t>‘</a:t>
            </a:r>
            <a:r>
              <a:rPr lang="en-CA" sz="2800" dirty="0" err="1" smtClean="0"/>
              <a:t>J'ai</a:t>
            </a:r>
            <a:r>
              <a:rPr lang="en-CA" sz="2800" dirty="0" smtClean="0"/>
              <a:t> </a:t>
            </a:r>
            <a:r>
              <a:rPr lang="en-CA" sz="2800" dirty="0" err="1" smtClean="0"/>
              <a:t>observé</a:t>
            </a:r>
            <a:r>
              <a:rPr lang="en-CA" sz="2800" dirty="0" smtClean="0"/>
              <a:t>’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800" dirty="0" smtClean="0"/>
              <a:t>Inclus des questions que tu as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02" y="1498294"/>
            <a:ext cx="3583569" cy="23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586" y="705080"/>
            <a:ext cx="8945027" cy="1244906"/>
          </a:xfrm>
        </p:spPr>
        <p:txBody>
          <a:bodyPr/>
          <a:lstStyle/>
          <a:p>
            <a:r>
              <a:rPr lang="fr-CA" sz="2800" dirty="0" smtClean="0"/>
              <a:t>Jeudi le 11 jan et lundi, le 15 jan….</a:t>
            </a:r>
            <a:br>
              <a:rPr lang="fr-CA" sz="2800" dirty="0" smtClean="0"/>
            </a:br>
            <a:r>
              <a:rPr lang="fr-CA" sz="2800" dirty="0" smtClean="0"/>
              <a:t>Activité #2: </a:t>
            </a:r>
            <a:r>
              <a:rPr lang="fr-CA" sz="2800" dirty="0"/>
              <a:t>Définir les mots suivants </a:t>
            </a:r>
            <a:br>
              <a:rPr lang="fr-CA" sz="2800" dirty="0"/>
            </a:br>
            <a:r>
              <a:rPr lang="fr-CA" sz="2800" dirty="0"/>
              <a:t>Section 9.1 </a:t>
            </a:r>
            <a:r>
              <a:rPr lang="fr-CA" sz="2800" dirty="0" err="1"/>
              <a:t>pgs</a:t>
            </a:r>
            <a:r>
              <a:rPr lang="fr-CA" sz="2800" dirty="0"/>
              <a:t>. 268 à 280 et Glossaire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 err="1"/>
              <a:t>Activité</a:t>
            </a:r>
            <a:r>
              <a:rPr lang="en-CA" sz="2400" b="1" dirty="0"/>
              <a:t> #2: </a:t>
            </a:r>
            <a:r>
              <a:rPr lang="en-CA" sz="2400" b="1" dirty="0" err="1"/>
              <a:t>Définitions</a:t>
            </a:r>
            <a:endParaRPr lang="en-CA" sz="2400" b="1" dirty="0"/>
          </a:p>
          <a:p>
            <a:pPr lvl="1"/>
            <a:r>
              <a:rPr lang="en-CA" sz="2400" dirty="0" err="1"/>
              <a:t>Activité</a:t>
            </a:r>
            <a:r>
              <a:rPr lang="en-CA" sz="2400" dirty="0"/>
              <a:t> de </a:t>
            </a:r>
            <a:r>
              <a:rPr lang="en-CA" sz="2400" dirty="0" err="1"/>
              <a:t>manuel</a:t>
            </a:r>
            <a:r>
              <a:rPr lang="en-CA" sz="2400" dirty="0"/>
              <a:t> – Utilise la </a:t>
            </a:r>
            <a:r>
              <a:rPr lang="en-CA" sz="2400" dirty="0" err="1"/>
              <a:t>glossaire</a:t>
            </a:r>
            <a:r>
              <a:rPr lang="en-CA" sz="2400" dirty="0"/>
              <a:t> et la section 9.1 du </a:t>
            </a:r>
            <a:r>
              <a:rPr lang="en-CA" sz="2400" dirty="0" err="1"/>
              <a:t>texte</a:t>
            </a:r>
            <a:r>
              <a:rPr lang="en-CA" sz="2400" dirty="0"/>
              <a:t> les pages </a:t>
            </a:r>
            <a:r>
              <a:rPr lang="en-CA" sz="2400" dirty="0" smtClean="0"/>
              <a:t>266-280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56480"/>
              </p:ext>
            </p:extLst>
          </p:nvPr>
        </p:nvGraphicFramePr>
        <p:xfrm>
          <a:off x="1608463" y="4120307"/>
          <a:ext cx="8307904" cy="26014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53952"/>
                <a:gridCol w="4153952"/>
              </a:tblGrid>
              <a:tr h="475113">
                <a:tc>
                  <a:txBody>
                    <a:bodyPr/>
                    <a:lstStyle/>
                    <a:p>
                      <a:r>
                        <a:rPr lang="fr-CA" sz="2000" b="0" dirty="0" smtClean="0"/>
                        <a:t>1 Spectre</a:t>
                      </a:r>
                      <a:endParaRPr lang="en-CA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b="0" dirty="0" smtClean="0"/>
                        <a:t>6 Cônes rétiniens</a:t>
                      </a:r>
                      <a:endParaRPr lang="en-CA" sz="2000" b="0" dirty="0"/>
                    </a:p>
                  </a:txBody>
                  <a:tcPr/>
                </a:tc>
              </a:tr>
              <a:tr h="475113"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2</a:t>
                      </a:r>
                      <a:r>
                        <a:rPr lang="fr-CA" sz="2000" baseline="0" dirty="0" smtClean="0"/>
                        <a:t> </a:t>
                      </a:r>
                      <a:r>
                        <a:rPr lang="fr-CA" sz="2000" dirty="0" smtClean="0"/>
                        <a:t>Spectre solaire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7 Daltonisme</a:t>
                      </a:r>
                      <a:endParaRPr lang="en-CA" sz="2000" dirty="0"/>
                    </a:p>
                  </a:txBody>
                  <a:tcPr/>
                </a:tc>
              </a:tr>
              <a:tr h="475113"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3 Couleurs primaires additives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8 Couleurs primaires soustractives</a:t>
                      </a:r>
                      <a:endParaRPr lang="en-CA" sz="2000" dirty="0"/>
                    </a:p>
                  </a:txBody>
                  <a:tcPr/>
                </a:tc>
              </a:tr>
              <a:tr h="475113"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4 Couleurs secondaires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9 Couleurs complémentaires</a:t>
                      </a:r>
                      <a:endParaRPr lang="en-CA" sz="2000" dirty="0"/>
                    </a:p>
                  </a:txBody>
                  <a:tcPr/>
                </a:tc>
              </a:tr>
              <a:tr h="475113"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5 Bâtonnets rétiniens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0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SORTIE de CHOIX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b="1" dirty="0" smtClean="0"/>
              <a:t>Sortie de </a:t>
            </a:r>
            <a:r>
              <a:rPr lang="en-CA" sz="2800" b="1" dirty="0" err="1" smtClean="0"/>
              <a:t>choix</a:t>
            </a:r>
            <a:endParaRPr lang="en-CA" sz="2800" b="1" dirty="0" smtClean="0"/>
          </a:p>
          <a:p>
            <a:r>
              <a:rPr lang="en-CA" sz="2800" dirty="0" err="1" smtClean="0"/>
              <a:t>Choisis</a:t>
            </a:r>
            <a:r>
              <a:rPr lang="en-CA" sz="2800" dirty="0" smtClean="0"/>
              <a:t> </a:t>
            </a:r>
            <a:r>
              <a:rPr lang="en-CA" sz="2800" b="1" dirty="0" err="1" smtClean="0"/>
              <a:t>une</a:t>
            </a:r>
            <a:r>
              <a:rPr lang="en-CA" sz="2800" dirty="0" smtClean="0"/>
              <a:t> des </a:t>
            </a:r>
            <a:r>
              <a:rPr lang="en-CA" sz="2800" dirty="0" err="1" smtClean="0"/>
              <a:t>deux</a:t>
            </a:r>
            <a:r>
              <a:rPr lang="en-CA" sz="2800" dirty="0" smtClean="0"/>
              <a:t> options à </a:t>
            </a:r>
            <a:r>
              <a:rPr lang="en-CA" sz="2800" dirty="0" err="1" smtClean="0"/>
              <a:t>répondre</a:t>
            </a:r>
            <a:r>
              <a:rPr lang="en-CA" sz="2800" dirty="0" smtClean="0"/>
              <a:t> </a:t>
            </a:r>
            <a:r>
              <a:rPr lang="en-CA" sz="2800" dirty="0" err="1" smtClean="0"/>
              <a:t>comme</a:t>
            </a:r>
            <a:r>
              <a:rPr lang="en-CA" sz="2800" dirty="0" smtClean="0"/>
              <a:t> billet de sortie sur papier:</a:t>
            </a:r>
          </a:p>
          <a:p>
            <a:pPr>
              <a:buFont typeface="+mj-lt"/>
              <a:buAutoNum type="arabicPeriod"/>
            </a:pPr>
            <a:r>
              <a:rPr lang="en-CA" sz="2800" dirty="0" smtClean="0"/>
              <a:t>Si </a:t>
            </a:r>
            <a:r>
              <a:rPr lang="en-CA" sz="2800" dirty="0" err="1"/>
              <a:t>tu</a:t>
            </a:r>
            <a:r>
              <a:rPr lang="en-CA" sz="2800" dirty="0"/>
              <a:t> </a:t>
            </a:r>
            <a:r>
              <a:rPr lang="en-CA" sz="2800" dirty="0" err="1"/>
              <a:t>pourrais</a:t>
            </a:r>
            <a:r>
              <a:rPr lang="en-CA" sz="2800" dirty="0"/>
              <a:t> demander </a:t>
            </a:r>
            <a:r>
              <a:rPr lang="en-CA" sz="2800" dirty="0" err="1"/>
              <a:t>une</a:t>
            </a:r>
            <a:r>
              <a:rPr lang="en-CA" sz="2800" dirty="0"/>
              <a:t> question à Isaac Newton </a:t>
            </a:r>
            <a:r>
              <a:rPr lang="en-CA" sz="2800" dirty="0" err="1"/>
              <a:t>qu'est-ce</a:t>
            </a:r>
            <a:r>
              <a:rPr lang="en-CA" sz="2800" dirty="0"/>
              <a:t> que </a:t>
            </a:r>
            <a:r>
              <a:rPr lang="en-CA" sz="2800" dirty="0" err="1"/>
              <a:t>tu</a:t>
            </a:r>
            <a:r>
              <a:rPr lang="en-CA" sz="2800" dirty="0"/>
              <a:t> </a:t>
            </a:r>
            <a:r>
              <a:rPr lang="en-CA" sz="2800" dirty="0" err="1"/>
              <a:t>lui</a:t>
            </a:r>
            <a:r>
              <a:rPr lang="en-CA" sz="2800" dirty="0"/>
              <a:t> </a:t>
            </a:r>
            <a:r>
              <a:rPr lang="en-CA" sz="2800" dirty="0" err="1"/>
              <a:t>poseras</a:t>
            </a:r>
            <a:r>
              <a:rPr lang="en-CA" sz="28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fr-CA" sz="2800" dirty="0" smtClean="0"/>
              <a:t>Explique une chose que tu as appris </a:t>
            </a:r>
            <a:r>
              <a:rPr lang="fr-CA" sz="2800" dirty="0" err="1" smtClean="0"/>
              <a:t>aujourd</a:t>
            </a:r>
            <a:r>
              <a:rPr lang="en-CA" sz="2800" dirty="0" smtClean="0"/>
              <a:t>’hui</a:t>
            </a:r>
            <a:endParaRPr lang="en-CA" sz="28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535" y="2156552"/>
            <a:ext cx="2372446" cy="30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</a:t>
            </a:r>
            <a:r>
              <a:rPr lang="en-CA" dirty="0" err="1" smtClean="0"/>
              <a:t>mardi</a:t>
            </a:r>
            <a:r>
              <a:rPr lang="en-CA" dirty="0" smtClean="0"/>
              <a:t> 16 </a:t>
            </a:r>
            <a:r>
              <a:rPr lang="en-CA" dirty="0" err="1" smtClean="0"/>
              <a:t>janvier</a:t>
            </a:r>
            <a:r>
              <a:rPr lang="en-CA" dirty="0" smtClean="0"/>
              <a:t> 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300" y="2291509"/>
            <a:ext cx="9970264" cy="41864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Je peux </a:t>
            </a:r>
            <a:r>
              <a:rPr lang="fr-CA" sz="2400" dirty="0" smtClean="0"/>
              <a:t>comprendre que la lumière blanche, quand réfractée par un prisme, illustre de différentes longueurs d</a:t>
            </a:r>
            <a:r>
              <a:rPr lang="en-CA" sz="2400" dirty="0" smtClean="0"/>
              <a:t>’</a:t>
            </a:r>
            <a:r>
              <a:rPr lang="fr-CA" sz="2400" dirty="0" smtClean="0"/>
              <a:t>ondes de radiation électromagnétique visible</a:t>
            </a:r>
            <a:endParaRPr lang="en-CA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CA" sz="2400" b="1" u="sng" dirty="0" err="1"/>
              <a:t>Activit</a:t>
            </a:r>
            <a:r>
              <a:rPr lang="fr-CA" sz="2400" b="1" u="sng" dirty="0"/>
              <a:t>é de départ</a:t>
            </a:r>
            <a:r>
              <a:rPr lang="fr-CA" sz="2400" dirty="0"/>
              <a:t>: Activité de </a:t>
            </a:r>
            <a:r>
              <a:rPr lang="fr-CA" sz="2400" dirty="0" smtClean="0"/>
              <a:t>respiration</a:t>
            </a:r>
            <a:endParaRPr lang="en-CA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 smtClean="0"/>
              <a:t>Fini de chercher </a:t>
            </a:r>
            <a:r>
              <a:rPr lang="fr-CA" sz="2400" dirty="0"/>
              <a:t>les </a:t>
            </a:r>
            <a:r>
              <a:rPr lang="fr-CA" sz="2400" dirty="0" smtClean="0"/>
              <a:t>définitions</a:t>
            </a:r>
            <a:endParaRPr lang="fr-CA" sz="1700" b="1" i="1" dirty="0"/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 smtClean="0"/>
              <a:t>Discute-les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 smtClean="0"/>
              <a:t>Jeu de tirage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b="1" dirty="0" smtClean="0"/>
              <a:t>Activité Partie A et 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b="1" dirty="0" smtClean="0"/>
              <a:t>Demain (mercredi …</a:t>
            </a:r>
            <a:r>
              <a:rPr lang="fr-CA" sz="2400" b="1" u="sng" dirty="0"/>
              <a:t>Leçon:</a:t>
            </a:r>
            <a:r>
              <a:rPr lang="fr-CA" sz="2400" dirty="0"/>
              <a:t> Le spectre, etc</a:t>
            </a:r>
            <a:r>
              <a:rPr lang="fr-CA" sz="2400" dirty="0" smtClean="0"/>
              <a:t>.)</a:t>
            </a:r>
            <a:endParaRPr lang="fr-CA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CA" sz="2400" b="1" u="sng" dirty="0" smtClean="0"/>
              <a:t>Sortie:</a:t>
            </a:r>
            <a:r>
              <a:rPr lang="fr-CA" sz="2400" dirty="0" smtClean="0"/>
              <a:t> Une chose que j’ai appris aujourd’hui est ______________.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771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586" y="661012"/>
            <a:ext cx="8880781" cy="1019620"/>
          </a:xfrm>
        </p:spPr>
        <p:txBody>
          <a:bodyPr/>
          <a:lstStyle/>
          <a:p>
            <a:r>
              <a:rPr lang="fr-FR" b="1" dirty="0" smtClean="0"/>
              <a:t>Activité: Partie A</a:t>
            </a:r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94" y="2071171"/>
            <a:ext cx="9661792" cy="4395730"/>
          </a:xfrm>
        </p:spPr>
        <p:txBody>
          <a:bodyPr>
            <a:noAutofit/>
          </a:bodyPr>
          <a:lstStyle/>
          <a:p>
            <a:endParaRPr lang="fr-FR" sz="2200" b="1" dirty="0" smtClean="0"/>
          </a:p>
          <a:p>
            <a:r>
              <a:rPr lang="fr-FR" sz="2200" b="1" dirty="0" smtClean="0"/>
              <a:t>Partie A: </a:t>
            </a:r>
            <a:r>
              <a:rPr lang="fr-FR" sz="2200" b="1" dirty="0"/>
              <a:t>Discussion</a:t>
            </a:r>
            <a:r>
              <a:rPr lang="fr-FR" sz="2200" dirty="0"/>
              <a:t> </a:t>
            </a:r>
            <a:r>
              <a:rPr lang="fr-FR" sz="2200" dirty="0" smtClean="0"/>
              <a:t>avec ton partenaire </a:t>
            </a:r>
            <a:r>
              <a:rPr lang="fr-FR" sz="2200" dirty="0"/>
              <a:t>de coude </a:t>
            </a:r>
            <a:endParaRPr lang="fr-FR" sz="2200" dirty="0" smtClean="0"/>
          </a:p>
          <a:p>
            <a:r>
              <a:rPr lang="fr-FR" sz="2200" dirty="0" smtClean="0"/>
              <a:t>Discute </a:t>
            </a:r>
            <a:r>
              <a:rPr lang="fr-FR" sz="2200" dirty="0"/>
              <a:t>les </a:t>
            </a:r>
            <a:r>
              <a:rPr lang="fr-FR" sz="2200" b="1" u="sng" dirty="0" err="1" smtClean="0"/>
              <a:t>quatres</a:t>
            </a:r>
            <a:r>
              <a:rPr lang="fr-FR" sz="2200" dirty="0" smtClean="0"/>
              <a:t> questions </a:t>
            </a:r>
            <a:r>
              <a:rPr lang="fr-FR" sz="2200" dirty="0"/>
              <a:t>suivantes</a:t>
            </a:r>
            <a:r>
              <a:rPr lang="fr-FR" sz="2200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200" b="1" dirty="0" smtClean="0"/>
              <a:t>Quelles sont les couleurs primaires additives?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200" b="1" dirty="0" smtClean="0"/>
              <a:t>Comment est-ce les couleurs de l’arc-en-ciel se forment avec la </a:t>
            </a:r>
            <a:r>
              <a:rPr lang="fr-FR" sz="2200" b="1" dirty="0" err="1" smtClean="0"/>
              <a:t>lumi</a:t>
            </a:r>
            <a:r>
              <a:rPr lang="fr-CA" sz="2200" b="1" dirty="0" smtClean="0"/>
              <a:t>ère blanche</a:t>
            </a:r>
            <a:r>
              <a:rPr lang="en-CA" sz="2200" b="1" dirty="0" smtClean="0"/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2200" b="1" dirty="0" err="1" smtClean="0"/>
              <a:t>Qu’est-ce</a:t>
            </a:r>
            <a:r>
              <a:rPr lang="en-CA" sz="2200" b="1" dirty="0" smtClean="0"/>
              <a:t> que les gens </a:t>
            </a:r>
            <a:r>
              <a:rPr lang="en-CA" sz="2200" b="1" dirty="0" err="1" smtClean="0"/>
              <a:t>pensaient</a:t>
            </a:r>
            <a:r>
              <a:rPr lang="en-CA" sz="2200" b="1" dirty="0" smtClean="0"/>
              <a:t> </a:t>
            </a:r>
            <a:r>
              <a:rPr lang="en-CA" sz="2200" b="1" dirty="0" err="1" smtClean="0"/>
              <a:t>dans</a:t>
            </a:r>
            <a:r>
              <a:rPr lang="en-CA" sz="2200" b="1" dirty="0" smtClean="0"/>
              <a:t> le pass</a:t>
            </a:r>
            <a:r>
              <a:rPr lang="fr-CA" sz="2200" b="1" dirty="0" smtClean="0"/>
              <a:t>é à propos de la couleur et la lumière</a:t>
            </a:r>
            <a:r>
              <a:rPr lang="en-CA" sz="2200" b="1" dirty="0" smtClean="0"/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sz="2200" b="1" dirty="0" err="1" smtClean="0"/>
              <a:t>Qu</a:t>
            </a:r>
            <a:r>
              <a:rPr lang="en-CA" sz="2200" b="1" dirty="0" smtClean="0"/>
              <a:t>’</a:t>
            </a:r>
            <a:r>
              <a:rPr lang="en-CA" sz="2200" b="1" dirty="0" err="1" smtClean="0"/>
              <a:t>est-ce</a:t>
            </a:r>
            <a:r>
              <a:rPr lang="en-CA" sz="2200" b="1" dirty="0" smtClean="0"/>
              <a:t> que </a:t>
            </a:r>
            <a:r>
              <a:rPr lang="en-CA" sz="2200" b="1" dirty="0" err="1" smtClean="0"/>
              <a:t>c’est</a:t>
            </a:r>
            <a:r>
              <a:rPr lang="en-CA" sz="2200" b="1" dirty="0" smtClean="0"/>
              <a:t> “</a:t>
            </a:r>
            <a:r>
              <a:rPr lang="en-CA" sz="2200" b="1" dirty="0" err="1" smtClean="0"/>
              <a:t>langle</a:t>
            </a:r>
            <a:r>
              <a:rPr lang="en-CA" sz="2200" b="1" dirty="0" smtClean="0"/>
              <a:t> de r</a:t>
            </a:r>
            <a:r>
              <a:rPr lang="fr-CA" sz="2200" b="1" dirty="0" err="1"/>
              <a:t>é</a:t>
            </a:r>
            <a:r>
              <a:rPr lang="fr-CA" sz="2200" b="1" dirty="0" err="1" smtClean="0"/>
              <a:t>fraction</a:t>
            </a:r>
            <a:r>
              <a:rPr lang="en-CA" sz="2200" b="1" dirty="0" smtClean="0"/>
              <a:t>? </a:t>
            </a:r>
            <a:r>
              <a:rPr lang="en-CA" sz="2200" b="1" dirty="0" err="1" smtClean="0"/>
              <a:t>Qu’est-ce</a:t>
            </a:r>
            <a:r>
              <a:rPr lang="en-CA" sz="2200" b="1" dirty="0" smtClean="0"/>
              <a:t> que </a:t>
            </a:r>
            <a:r>
              <a:rPr lang="fr-CA" sz="2200" b="1" dirty="0" smtClean="0"/>
              <a:t>ça représente</a:t>
            </a:r>
            <a:r>
              <a:rPr lang="en-CA" sz="2200" b="1" dirty="0" smtClean="0"/>
              <a:t>?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590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2877"/>
            <a:ext cx="9001967" cy="1107755"/>
          </a:xfrm>
        </p:spPr>
        <p:txBody>
          <a:bodyPr/>
          <a:lstStyle/>
          <a:p>
            <a:r>
              <a:rPr lang="fr-FR" b="1" dirty="0" smtClean="0"/>
              <a:t>Activité : Partie B</a:t>
            </a:r>
            <a:br>
              <a:rPr lang="fr-FR" b="1" dirty="0" smtClean="0"/>
            </a:br>
            <a:r>
              <a:rPr lang="fr-CA" dirty="0" smtClean="0"/>
              <a:t>À soumettre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93" y="1680632"/>
            <a:ext cx="10497220" cy="49515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bg1"/>
                </a:solidFill>
              </a:rPr>
              <a:t>Partie </a:t>
            </a:r>
            <a:r>
              <a:rPr lang="fr-FR" sz="2400" b="1" dirty="0" smtClean="0">
                <a:solidFill>
                  <a:schemeClr val="bg1"/>
                </a:solidFill>
              </a:rPr>
              <a:t>B: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Décris et</a:t>
            </a:r>
            <a:r>
              <a:rPr lang="en-CA" sz="2400" b="1" dirty="0" smtClean="0">
                <a:solidFill>
                  <a:schemeClr val="bg1"/>
                </a:solidFill>
              </a:rPr>
              <a:t>/</a:t>
            </a:r>
            <a:r>
              <a:rPr lang="fr-FR" sz="2400" b="1" dirty="0" smtClean="0">
                <a:solidFill>
                  <a:schemeClr val="bg1"/>
                </a:solidFill>
              </a:rPr>
              <a:t>ou dessine</a:t>
            </a:r>
          </a:p>
          <a:p>
            <a:r>
              <a:rPr lang="fr-FR" sz="2000" dirty="0" smtClean="0"/>
              <a:t>Dans ton journal scientifique </a:t>
            </a:r>
            <a:r>
              <a:rPr lang="fr-FR" sz="2000" b="1" u="sng" dirty="0" smtClean="0"/>
              <a:t>décris </a:t>
            </a:r>
            <a:r>
              <a:rPr lang="fr-FR" sz="2000" b="1" u="sng" dirty="0"/>
              <a:t>ou dessine</a:t>
            </a:r>
            <a:r>
              <a:rPr lang="fr-FR" sz="2000" u="sng" dirty="0"/>
              <a:t> </a:t>
            </a:r>
            <a:r>
              <a:rPr lang="fr-FR" sz="2000" dirty="0"/>
              <a:t>ce que tu </a:t>
            </a:r>
            <a:r>
              <a:rPr lang="fr-FR" sz="2000" dirty="0" smtClean="0"/>
              <a:t>as </a:t>
            </a:r>
            <a:r>
              <a:rPr lang="fr-FR" sz="2000" dirty="0" err="1" smtClean="0"/>
              <a:t>discut</a:t>
            </a:r>
            <a:r>
              <a:rPr lang="fr-CA" sz="2000" dirty="0" smtClean="0"/>
              <a:t>é avec ton partenaire</a:t>
            </a:r>
          </a:p>
          <a:p>
            <a:r>
              <a:rPr lang="fr-CA" sz="2000" dirty="0" smtClean="0"/>
              <a:t>Réponds aux </a:t>
            </a:r>
            <a:r>
              <a:rPr lang="fr-CA" sz="2000" dirty="0" err="1" smtClean="0"/>
              <a:t>quatres</a:t>
            </a:r>
            <a:r>
              <a:rPr lang="fr-CA" sz="2000" dirty="0" smtClean="0"/>
              <a:t> questions discutées: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000" b="1" dirty="0" smtClean="0"/>
              <a:t>Quelles </a:t>
            </a:r>
            <a:r>
              <a:rPr lang="fr-FR" sz="2000" b="1" dirty="0"/>
              <a:t>sont les couleurs </a:t>
            </a:r>
            <a:r>
              <a:rPr lang="fr-FR" sz="2000" b="1" dirty="0" smtClean="0"/>
              <a:t>primaires additives?</a:t>
            </a:r>
            <a:endParaRPr lang="fr-FR" sz="2000" b="1" dirty="0"/>
          </a:p>
          <a:p>
            <a:pPr marL="800100" lvl="1" indent="-342900">
              <a:buFont typeface="+mj-lt"/>
              <a:buAutoNum type="arabicPeriod"/>
            </a:pPr>
            <a:r>
              <a:rPr lang="fr-FR" sz="2000" b="1" dirty="0"/>
              <a:t>Comment est-ce les couleurs de l’arc-en-ciel se forment avec la </a:t>
            </a:r>
            <a:r>
              <a:rPr lang="fr-FR" sz="2000" b="1" dirty="0" err="1"/>
              <a:t>lumi</a:t>
            </a:r>
            <a:r>
              <a:rPr lang="fr-CA" sz="2000" b="1" dirty="0"/>
              <a:t>ère blanche</a:t>
            </a:r>
            <a:r>
              <a:rPr lang="en-CA" sz="2000" b="1" dirty="0"/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2000" b="1" dirty="0" err="1"/>
              <a:t>Qu’est-ce</a:t>
            </a:r>
            <a:r>
              <a:rPr lang="en-CA" sz="2000" b="1" dirty="0"/>
              <a:t> que les gens </a:t>
            </a:r>
            <a:r>
              <a:rPr lang="en-CA" sz="2000" b="1" dirty="0" err="1"/>
              <a:t>pensaient</a:t>
            </a:r>
            <a:r>
              <a:rPr lang="en-CA" sz="2000" b="1" dirty="0"/>
              <a:t> </a:t>
            </a:r>
            <a:r>
              <a:rPr lang="en-CA" sz="2000" b="1" dirty="0" err="1"/>
              <a:t>dans</a:t>
            </a:r>
            <a:r>
              <a:rPr lang="en-CA" sz="2000" b="1" dirty="0"/>
              <a:t> le pass</a:t>
            </a:r>
            <a:r>
              <a:rPr lang="fr-CA" sz="2000" b="1" dirty="0"/>
              <a:t>é à propos de la couleur et la lumière</a:t>
            </a:r>
            <a:r>
              <a:rPr lang="en-CA" sz="2000" b="1" dirty="0"/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sz="2000" b="1" dirty="0" err="1"/>
              <a:t>Qu</a:t>
            </a:r>
            <a:r>
              <a:rPr lang="en-CA" sz="2000" b="1" dirty="0"/>
              <a:t>’</a:t>
            </a:r>
            <a:r>
              <a:rPr lang="en-CA" sz="2000" b="1" dirty="0" err="1"/>
              <a:t>est-ce</a:t>
            </a:r>
            <a:r>
              <a:rPr lang="en-CA" sz="2000" b="1" dirty="0"/>
              <a:t> que </a:t>
            </a:r>
            <a:r>
              <a:rPr lang="en-CA" sz="2000" b="1" dirty="0" err="1"/>
              <a:t>c’est</a:t>
            </a:r>
            <a:r>
              <a:rPr lang="en-CA" sz="2000" b="1" dirty="0"/>
              <a:t> “</a:t>
            </a:r>
            <a:r>
              <a:rPr lang="en-CA" sz="2000" b="1" dirty="0" err="1"/>
              <a:t>langle</a:t>
            </a:r>
            <a:r>
              <a:rPr lang="en-CA" sz="2000" b="1" dirty="0"/>
              <a:t> de r</a:t>
            </a:r>
            <a:r>
              <a:rPr lang="fr-CA" sz="2000" b="1" dirty="0" err="1"/>
              <a:t>éfraction</a:t>
            </a:r>
            <a:r>
              <a:rPr lang="en-CA" sz="2000" b="1" dirty="0"/>
              <a:t>? </a:t>
            </a:r>
            <a:r>
              <a:rPr lang="en-CA" sz="2000" b="1" dirty="0" err="1"/>
              <a:t>Qu’est-ce</a:t>
            </a:r>
            <a:r>
              <a:rPr lang="en-CA" sz="2000" b="1" dirty="0"/>
              <a:t> que </a:t>
            </a:r>
            <a:r>
              <a:rPr lang="fr-CA" sz="2000" b="1" dirty="0"/>
              <a:t>ça représente</a:t>
            </a:r>
            <a:r>
              <a:rPr lang="en-CA" sz="2000" b="1" dirty="0"/>
              <a:t>?</a:t>
            </a:r>
            <a:endParaRPr lang="fr-FR" sz="2000" b="1" dirty="0"/>
          </a:p>
          <a:p>
            <a:r>
              <a:rPr lang="fr-CA" sz="2000" dirty="0" smtClean="0"/>
              <a:t>Bien étiqueté </a:t>
            </a:r>
            <a:r>
              <a:rPr lang="fr-CA" sz="2000" dirty="0"/>
              <a:t>(</a:t>
            </a:r>
            <a:r>
              <a:rPr lang="fr-CA" sz="2000" dirty="0" smtClean="0"/>
              <a:t>label) ton dessin</a:t>
            </a:r>
          </a:p>
          <a:p>
            <a:r>
              <a:rPr lang="fr-CA" sz="2000" dirty="0" smtClean="0"/>
              <a:t>Écris en phrase complète (</a:t>
            </a:r>
            <a:r>
              <a:rPr lang="fr-CA" sz="2000" dirty="0" err="1" smtClean="0"/>
              <a:t>E.g</a:t>
            </a:r>
            <a:r>
              <a:rPr lang="fr-CA" sz="2000" dirty="0" smtClean="0"/>
              <a:t>. Les couleurs primaires sont … 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788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16945"/>
            <a:ext cx="9300053" cy="1178803"/>
          </a:xfrm>
        </p:spPr>
        <p:txBody>
          <a:bodyPr/>
          <a:lstStyle/>
          <a:p>
            <a:r>
              <a:rPr lang="fr-CA" dirty="0" smtClean="0"/>
              <a:t>Une arc-en-ciel c</a:t>
            </a:r>
            <a:r>
              <a:rPr lang="en-CA" dirty="0" smtClean="0"/>
              <a:t>’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vraiment</a:t>
            </a:r>
            <a:r>
              <a:rPr lang="en-CA" dirty="0" smtClean="0"/>
              <a:t> </a:t>
            </a:r>
            <a:r>
              <a:rPr lang="en-CA" b="1" u="sng" dirty="0" smtClean="0"/>
              <a:t>le spectre </a:t>
            </a:r>
            <a:r>
              <a:rPr lang="en-CA" b="1" u="sng" dirty="0" err="1" smtClean="0"/>
              <a:t>solaire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>
                <a:latin typeface="Comic Sans MS" panose="030F0702030302020204" pitchFamily="66" charset="0"/>
              </a:rPr>
              <a:t>Rouge</a:t>
            </a:r>
          </a:p>
          <a:p>
            <a:pPr marL="0" indent="0">
              <a:buNone/>
            </a:pPr>
            <a:r>
              <a:rPr lang="en-CA" sz="2400" b="1" dirty="0" smtClean="0">
                <a:latin typeface="Comic Sans MS" panose="030F0702030302020204" pitchFamily="66" charset="0"/>
              </a:rPr>
              <a:t>Orange</a:t>
            </a:r>
          </a:p>
          <a:p>
            <a:pPr marL="0" indent="0">
              <a:buNone/>
            </a:pPr>
            <a:r>
              <a:rPr lang="en-CA" sz="2400" b="1" dirty="0" err="1" smtClean="0">
                <a:latin typeface="Comic Sans MS" panose="030F0702030302020204" pitchFamily="66" charset="0"/>
              </a:rPr>
              <a:t>Jaune</a:t>
            </a:r>
            <a:endParaRPr lang="en-CA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CA" sz="2400" b="1" dirty="0" smtClean="0">
                <a:latin typeface="Comic Sans MS" panose="030F0702030302020204" pitchFamily="66" charset="0"/>
              </a:rPr>
              <a:t>Vert</a:t>
            </a:r>
          </a:p>
          <a:p>
            <a:pPr marL="0" indent="0">
              <a:buNone/>
            </a:pPr>
            <a:r>
              <a:rPr lang="en-CA" sz="2400" b="1" dirty="0" smtClean="0">
                <a:latin typeface="Comic Sans MS" panose="030F0702030302020204" pitchFamily="66" charset="0"/>
              </a:rPr>
              <a:t>Bleu</a:t>
            </a:r>
          </a:p>
          <a:p>
            <a:pPr marL="0" indent="0">
              <a:buNone/>
            </a:pPr>
            <a:r>
              <a:rPr lang="en-CA" sz="2400" b="1" dirty="0" smtClean="0">
                <a:latin typeface="Comic Sans MS" panose="030F0702030302020204" pitchFamily="66" charset="0"/>
              </a:rPr>
              <a:t>Indigo</a:t>
            </a:r>
          </a:p>
          <a:p>
            <a:pPr marL="0" indent="0">
              <a:buNone/>
            </a:pPr>
            <a:r>
              <a:rPr lang="en-CA" sz="2400" b="1" dirty="0" smtClean="0">
                <a:latin typeface="Comic Sans MS" panose="030F0702030302020204" pitchFamily="66" charset="0"/>
              </a:rPr>
              <a:t>Violet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28" y="2170194"/>
            <a:ext cx="8692679" cy="43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Pgs</a:t>
            </a:r>
            <a:r>
              <a:rPr lang="fr-CA" dirty="0" smtClean="0"/>
              <a:t>. 270-271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sz="2800" dirty="0" smtClean="0"/>
              <a:t>Lis le deuxième paragraphe et regarde la figure 9.4</a:t>
            </a:r>
          </a:p>
          <a:p>
            <a:r>
              <a:rPr lang="fr-CA" sz="2800" dirty="0" smtClean="0"/>
              <a:t>Explique pourquoi on voit les objets de différentes couleurs.  </a:t>
            </a:r>
            <a:r>
              <a:rPr lang="fr-CA" sz="2800" dirty="0" err="1" smtClean="0"/>
              <a:t>Qu</a:t>
            </a:r>
            <a:r>
              <a:rPr lang="en-CA" sz="2800" dirty="0" smtClean="0"/>
              <a:t>’</a:t>
            </a:r>
            <a:r>
              <a:rPr lang="en-CA" sz="2800" dirty="0" err="1" smtClean="0"/>
              <a:t>est-ce</a:t>
            </a:r>
            <a:r>
              <a:rPr lang="en-CA" sz="2800" dirty="0" smtClean="0"/>
              <a:t> qui arrive </a:t>
            </a:r>
            <a:r>
              <a:rPr lang="fr-CA" sz="2800" dirty="0" smtClean="0"/>
              <a:t>à la lumière </a:t>
            </a:r>
            <a:r>
              <a:rPr lang="fr-CA" sz="2800" dirty="0" err="1" smtClean="0"/>
              <a:t>lorsqu</a:t>
            </a:r>
            <a:r>
              <a:rPr lang="en-CA" sz="2800" dirty="0" smtClean="0"/>
              <a:t>’</a:t>
            </a:r>
            <a:r>
              <a:rPr lang="en-CA" sz="2800" dirty="0" err="1" smtClean="0"/>
              <a:t>elle</a:t>
            </a:r>
            <a:r>
              <a:rPr lang="en-CA" sz="2800" dirty="0" smtClean="0"/>
              <a:t> frappe un objet?</a:t>
            </a:r>
          </a:p>
          <a:p>
            <a:r>
              <a:rPr lang="en-CA" sz="2800" dirty="0" err="1" smtClean="0"/>
              <a:t>Explique</a:t>
            </a:r>
            <a:r>
              <a:rPr lang="en-CA" sz="2800" dirty="0" smtClean="0"/>
              <a:t> la figure 9.5</a:t>
            </a:r>
          </a:p>
          <a:p>
            <a:r>
              <a:rPr lang="en-CA" sz="2800" dirty="0" err="1" smtClean="0"/>
              <a:t>Qu’est-ce</a:t>
            </a:r>
            <a:r>
              <a:rPr lang="en-CA" sz="2800" dirty="0" smtClean="0"/>
              <a:t> </a:t>
            </a:r>
            <a:r>
              <a:rPr lang="en-CA" sz="2800" dirty="0" err="1" smtClean="0"/>
              <a:t>qu’on</a:t>
            </a:r>
            <a:r>
              <a:rPr lang="en-CA" sz="2800" dirty="0" smtClean="0"/>
              <a:t> </a:t>
            </a:r>
            <a:r>
              <a:rPr lang="en-CA" sz="2800" dirty="0" err="1" smtClean="0"/>
              <a:t>voit</a:t>
            </a:r>
            <a:r>
              <a:rPr lang="en-CA" sz="2800" dirty="0" smtClean="0"/>
              <a:t> </a:t>
            </a:r>
            <a:r>
              <a:rPr lang="en-CA" sz="2800" dirty="0" err="1" smtClean="0"/>
              <a:t>dans</a:t>
            </a:r>
            <a:r>
              <a:rPr lang="en-CA" sz="2800" dirty="0" smtClean="0"/>
              <a:t> A, B, et C?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064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</a:t>
            </a:r>
            <a:r>
              <a:rPr lang="fr-CA" dirty="0" err="1" smtClean="0"/>
              <a:t>éfléchie</a:t>
            </a:r>
            <a:r>
              <a:rPr lang="fr-CA" dirty="0" smtClean="0"/>
              <a:t> ou Absorbée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 err="1" smtClean="0"/>
              <a:t>Quand</a:t>
            </a:r>
            <a:r>
              <a:rPr lang="en-CA" sz="2400" b="1" dirty="0" smtClean="0"/>
              <a:t> la </a:t>
            </a:r>
            <a:r>
              <a:rPr lang="en-CA" sz="2400" b="1" dirty="0" err="1" smtClean="0"/>
              <a:t>lumi</a:t>
            </a:r>
            <a:r>
              <a:rPr lang="fr-CA" sz="2400" b="1" dirty="0" smtClean="0"/>
              <a:t>ère frappe un objet, elle peut être réfléchie ou absorbée OU transmise à travers …</a:t>
            </a:r>
          </a:p>
          <a:p>
            <a:endParaRPr lang="fr-CA" sz="2400" b="1" dirty="0"/>
          </a:p>
          <a:p>
            <a:r>
              <a:rPr lang="fr-CA" sz="2400" b="1" dirty="0" smtClean="0"/>
              <a:t>Toute les couleurs sont absorbées sauf la couleur qui est réfléchie ou transmise</a:t>
            </a:r>
          </a:p>
          <a:p>
            <a:endParaRPr lang="fr-CA" sz="2400" b="1" dirty="0"/>
          </a:p>
          <a:p>
            <a:pPr algn="ctr"/>
            <a:r>
              <a:rPr lang="fr-CA" sz="2400" b="1" dirty="0" smtClean="0"/>
              <a:t>Ex. La bouteille bleue à la page 270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6982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Concept map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08" y="2603499"/>
            <a:ext cx="9517905" cy="40617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b="1" dirty="0" err="1"/>
              <a:t>Chp</a:t>
            </a:r>
            <a:r>
              <a:rPr lang="en-CA" b="1" dirty="0"/>
              <a:t>. </a:t>
            </a:r>
            <a:r>
              <a:rPr lang="en-CA" b="1" dirty="0" smtClean="0"/>
              <a:t>9</a:t>
            </a:r>
          </a:p>
          <a:p>
            <a:pPr marL="0" indent="0" algn="ctr">
              <a:buNone/>
            </a:pPr>
            <a:r>
              <a:rPr lang="en-CA" b="1" dirty="0" smtClean="0"/>
              <a:t>La </a:t>
            </a:r>
            <a:r>
              <a:rPr lang="en-CA" b="1" dirty="0" err="1"/>
              <a:t>lumi</a:t>
            </a:r>
            <a:r>
              <a:rPr lang="fr-CA" b="1" dirty="0"/>
              <a:t>ère, la couleur, et l</a:t>
            </a:r>
            <a:r>
              <a:rPr lang="en-CA" b="1" dirty="0"/>
              <a:t>’</a:t>
            </a:r>
            <a:r>
              <a:rPr lang="fr-CA" b="1" dirty="0"/>
              <a:t>énergie rayonnante </a:t>
            </a:r>
            <a:endParaRPr lang="fr-CA" b="1" dirty="0" smtClean="0"/>
          </a:p>
          <a:p>
            <a:pPr marL="0" indent="0" algn="ctr">
              <a:buNone/>
            </a:pPr>
            <a:r>
              <a:rPr lang="fr-CA" b="1" dirty="0" smtClean="0"/>
              <a:t>du </a:t>
            </a:r>
            <a:r>
              <a:rPr lang="fr-CA" b="1" dirty="0"/>
              <a:t>8</a:t>
            </a:r>
            <a:r>
              <a:rPr lang="en-CA" b="1" dirty="0"/>
              <a:t> </a:t>
            </a:r>
            <a:r>
              <a:rPr lang="en-CA" b="1" dirty="0" err="1"/>
              <a:t>janvier</a:t>
            </a:r>
            <a:r>
              <a:rPr lang="en-CA" b="1" dirty="0"/>
              <a:t> au </a:t>
            </a:r>
            <a:r>
              <a:rPr lang="en-CA" b="1" dirty="0" smtClean="0"/>
              <a:t>25 </a:t>
            </a:r>
            <a:r>
              <a:rPr lang="en-CA" b="1" dirty="0" err="1"/>
              <a:t>janvier</a:t>
            </a:r>
            <a:endParaRPr lang="fr-CA" b="1" dirty="0" smtClean="0"/>
          </a:p>
          <a:p>
            <a:r>
              <a:rPr lang="fr-CA" sz="2400" dirty="0" smtClean="0"/>
              <a:t>La source des couleurs</a:t>
            </a:r>
          </a:p>
          <a:p>
            <a:r>
              <a:rPr lang="fr-CA" sz="2400" dirty="0" smtClean="0"/>
              <a:t>Comment l</a:t>
            </a:r>
            <a:r>
              <a:rPr lang="en-CA" sz="2400" dirty="0" smtClean="0"/>
              <a:t>’</a:t>
            </a:r>
            <a:r>
              <a:rPr lang="en-CA" sz="2400" dirty="0" err="1" smtClean="0"/>
              <a:t>oeil</a:t>
            </a:r>
            <a:r>
              <a:rPr lang="en-CA" sz="2400" dirty="0" smtClean="0"/>
              <a:t> </a:t>
            </a:r>
            <a:r>
              <a:rPr lang="en-CA" sz="2400" dirty="0" err="1" smtClean="0"/>
              <a:t>humain</a:t>
            </a:r>
            <a:r>
              <a:rPr lang="en-CA" sz="2400" dirty="0" smtClean="0"/>
              <a:t> </a:t>
            </a:r>
            <a:r>
              <a:rPr lang="en-CA" sz="2400" dirty="0" err="1" smtClean="0"/>
              <a:t>voit</a:t>
            </a:r>
            <a:r>
              <a:rPr lang="en-CA" sz="2400" dirty="0" smtClean="0"/>
              <a:t> les </a:t>
            </a:r>
            <a:r>
              <a:rPr lang="en-CA" sz="2400" dirty="0" err="1" smtClean="0"/>
              <a:t>couleurs</a:t>
            </a:r>
            <a:endParaRPr lang="en-CA" sz="2400" dirty="0" smtClean="0"/>
          </a:p>
          <a:p>
            <a:r>
              <a:rPr lang="en-CA" sz="2400" dirty="0" smtClean="0"/>
              <a:t>Les applications de la </a:t>
            </a:r>
            <a:r>
              <a:rPr lang="en-CA" sz="2400" dirty="0" err="1" smtClean="0"/>
              <a:t>couleur</a:t>
            </a:r>
            <a:endParaRPr lang="en-CA" sz="2400" dirty="0" smtClean="0"/>
          </a:p>
          <a:p>
            <a:r>
              <a:rPr lang="en-CA" sz="2400" dirty="0" err="1" smtClean="0"/>
              <a:t>L’utilisation</a:t>
            </a:r>
            <a:r>
              <a:rPr lang="en-CA" sz="2400" dirty="0" smtClean="0"/>
              <a:t> du </a:t>
            </a:r>
            <a:r>
              <a:rPr lang="en-CA" sz="2400" dirty="0" err="1" smtClean="0"/>
              <a:t>rayonnement</a:t>
            </a:r>
            <a:r>
              <a:rPr lang="en-CA" sz="2400" dirty="0" smtClean="0"/>
              <a:t> </a:t>
            </a:r>
            <a:r>
              <a:rPr lang="fr-CA" sz="2400" dirty="0" smtClean="0"/>
              <a:t>électromagnétique</a:t>
            </a:r>
          </a:p>
          <a:p>
            <a:r>
              <a:rPr lang="fr-CA" sz="2400" dirty="0" smtClean="0"/>
              <a:t>Analyser les spectres de couleurs</a:t>
            </a:r>
          </a:p>
          <a:p>
            <a:r>
              <a:rPr lang="fr-CA" sz="2400" dirty="0" smtClean="0"/>
              <a:t>Produire un effet avec de la couleur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251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357" y="1272210"/>
            <a:ext cx="109595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/>
              <a:t>Activité de départ:</a:t>
            </a:r>
            <a:endParaRPr lang="fr-FR" sz="1600" dirty="0"/>
          </a:p>
          <a:p>
            <a:r>
              <a:rPr lang="fr-FR" sz="1600" dirty="0"/>
              <a:t>Identifie les couleurs (M </a:t>
            </a:r>
            <a:r>
              <a:rPr lang="fr-FR" sz="1600" dirty="0" err="1"/>
              <a:t>Trusiak</a:t>
            </a:r>
            <a:r>
              <a:rPr lang="fr-FR" sz="1600" dirty="0"/>
              <a:t>)</a:t>
            </a:r>
          </a:p>
          <a:p>
            <a:r>
              <a:rPr lang="fr-FR" sz="1600" dirty="0"/>
              <a:t> </a:t>
            </a:r>
          </a:p>
          <a:p>
            <a:r>
              <a:rPr lang="fr-FR" sz="1600" b="1" u="sng" dirty="0"/>
              <a:t>LAB #1:</a:t>
            </a:r>
            <a:endParaRPr lang="fr-FR" sz="1600" dirty="0"/>
          </a:p>
          <a:p>
            <a:r>
              <a:rPr lang="fr-FR" sz="1600" dirty="0"/>
              <a:t>Investigation de couleurs (M </a:t>
            </a:r>
            <a:r>
              <a:rPr lang="fr-FR" sz="1600" dirty="0" err="1"/>
              <a:t>Trusiak</a:t>
            </a:r>
            <a:r>
              <a:rPr lang="fr-FR" sz="1600" dirty="0"/>
              <a:t>)</a:t>
            </a:r>
          </a:p>
          <a:p>
            <a:r>
              <a:rPr lang="fr-FR" sz="1600" dirty="0"/>
              <a:t> </a:t>
            </a:r>
          </a:p>
          <a:p>
            <a:r>
              <a:rPr lang="fr-FR" sz="1600" b="1" u="sng" dirty="0"/>
              <a:t>LAB #2:</a:t>
            </a:r>
            <a:endParaRPr lang="fr-FR" sz="1600" dirty="0"/>
          </a:p>
          <a:p>
            <a:r>
              <a:rPr lang="fr-FR" sz="1600" dirty="0"/>
              <a:t>Attrape un arc-en-ciel une autre fois (Mme Whalen)</a:t>
            </a:r>
          </a:p>
          <a:p>
            <a:r>
              <a:rPr lang="fr-FR" sz="1600" dirty="0">
                <a:hlinkClick r:id="rId2"/>
              </a:rPr>
              <a:t>https://www.youtube.com/watch?v=ToszOYr_a5c</a:t>
            </a:r>
            <a:endParaRPr lang="fr-FR" sz="1600" dirty="0"/>
          </a:p>
          <a:p>
            <a:r>
              <a:rPr lang="fr-FR" sz="1600" dirty="0"/>
              <a:t> </a:t>
            </a:r>
          </a:p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Montre la façon qu'on l'a fait la dernière fois (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Mme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et M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T. , nous démontrons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comme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modèle)</a:t>
            </a:r>
            <a:endParaRPr lang="fr-FR" sz="1600" dirty="0"/>
          </a:p>
          <a:p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Quand tu le fais, essaie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d'une 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façon </a:t>
            </a:r>
            <a:r>
              <a:rPr lang="fr-CA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à toi</a:t>
            </a:r>
            <a:endParaRPr lang="fr-FR" sz="1600" dirty="0"/>
          </a:p>
          <a:p>
            <a:r>
              <a:rPr lang="fr-FR" sz="1600" dirty="0"/>
              <a:t> </a:t>
            </a:r>
          </a:p>
          <a:p>
            <a:r>
              <a:rPr lang="fr-FR" sz="1600" b="1" u="sng" dirty="0"/>
              <a:t>Billet de sortie:</a:t>
            </a:r>
            <a:endParaRPr lang="fr-FR" sz="1600" dirty="0"/>
          </a:p>
          <a:p>
            <a:r>
              <a:rPr lang="fr-FR" sz="1600" dirty="0"/>
              <a:t>Quelle est une question que tu pourrais poser à propos des </a:t>
            </a:r>
            <a:r>
              <a:rPr lang="fr-FR" sz="1600" dirty="0" err="1"/>
              <a:t>labs</a:t>
            </a:r>
            <a:r>
              <a:rPr lang="fr-FR" sz="1600" dirty="0"/>
              <a:t> qu'on a fait aujourd'hui?</a:t>
            </a:r>
          </a:p>
          <a:p>
            <a:r>
              <a:rPr lang="fr-FR" sz="1600" dirty="0"/>
              <a:t> </a:t>
            </a:r>
          </a:p>
          <a:p>
            <a:r>
              <a:rPr lang="fr-FR" sz="1600" dirty="0" err="1"/>
              <a:t>Examples</a:t>
            </a:r>
            <a:r>
              <a:rPr lang="fr-FR" sz="1600" dirty="0"/>
              <a:t>:</a:t>
            </a:r>
          </a:p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Comment est-ce que le montant de savon affecte l'arc-en-ciel?</a:t>
            </a:r>
            <a:endParaRPr lang="fr-FR" sz="1600" dirty="0"/>
          </a:p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Est-ce que le montant de colorant fait une différence</a:t>
            </a:r>
            <a:r>
              <a:rPr lang="fr-F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fr-FR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 tu changes un </a:t>
            </a:r>
            <a:r>
              <a:rPr lang="en-CA" sz="16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ingr</a:t>
            </a:r>
            <a:r>
              <a:rPr lang="fr-CA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édient</a:t>
            </a:r>
            <a:r>
              <a:rPr lang="fr-CA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est-ce que cela change quelque chose</a:t>
            </a:r>
            <a:r>
              <a:rPr lang="en-CA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lang="fr-FR" sz="16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357" y="198783"/>
            <a:ext cx="53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Le </a:t>
            </a:r>
            <a:r>
              <a:rPr lang="en-CA" sz="2000" b="1" dirty="0" err="1" smtClean="0"/>
              <a:t>mercredi</a:t>
            </a:r>
            <a:r>
              <a:rPr lang="en-CA" sz="2000" b="1" dirty="0" smtClean="0"/>
              <a:t> 17 </a:t>
            </a:r>
            <a:r>
              <a:rPr lang="en-CA" sz="2000" b="1" dirty="0" err="1" smtClean="0"/>
              <a:t>janvier</a:t>
            </a:r>
            <a:r>
              <a:rPr lang="en-CA" sz="2000" b="1" dirty="0" smtClean="0"/>
              <a:t> 2018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218478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lundi 22 janvier 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u="sng" dirty="0" smtClean="0"/>
              <a:t>Activité de départ: </a:t>
            </a:r>
            <a:r>
              <a:rPr lang="fr-CA" sz="2400" dirty="0" smtClean="0"/>
              <a:t>Place l</a:t>
            </a:r>
            <a:r>
              <a:rPr lang="en-CA" sz="2400" dirty="0" smtClean="0"/>
              <a:t>’intention sur </a:t>
            </a:r>
            <a:r>
              <a:rPr lang="en-CA" sz="2400" dirty="0" err="1" smtClean="0"/>
              <a:t>l’apprentissage</a:t>
            </a:r>
            <a:r>
              <a:rPr lang="en-CA" sz="2400" dirty="0" smtClean="0"/>
              <a:t>, le respect de </a:t>
            </a:r>
            <a:r>
              <a:rPr lang="en-CA" sz="2400" dirty="0" err="1" smtClean="0"/>
              <a:t>soi</a:t>
            </a:r>
            <a:r>
              <a:rPr lang="en-CA" sz="2400" dirty="0" smtClean="0"/>
              <a:t>-m</a:t>
            </a:r>
            <a:r>
              <a:rPr lang="fr-CA" sz="2400" dirty="0" err="1" smtClean="0"/>
              <a:t>ême</a:t>
            </a:r>
            <a:r>
              <a:rPr lang="fr-CA" sz="2400" dirty="0" smtClean="0"/>
              <a:t> et les autres, et la gentillesse avec soi-même et les autres</a:t>
            </a:r>
          </a:p>
          <a:p>
            <a:r>
              <a:rPr lang="fr-CA" sz="2400" dirty="0" smtClean="0"/>
              <a:t>Ramasse les devoirs: Feuille de travail: Les ondes</a:t>
            </a:r>
          </a:p>
          <a:p>
            <a:r>
              <a:rPr lang="fr-CA" sz="2400" b="1" i="1" dirty="0" smtClean="0"/>
              <a:t>Distribue </a:t>
            </a:r>
            <a:r>
              <a:rPr lang="fr-CA" sz="2400" b="1" i="1" dirty="0"/>
              <a:t>et discute les critères pour le rapport de </a:t>
            </a:r>
            <a:r>
              <a:rPr lang="fr-CA" sz="2400" b="1" i="1" dirty="0" err="1" smtClean="0"/>
              <a:t>lab</a:t>
            </a:r>
            <a:endParaRPr lang="fr-CA" sz="2400" b="1" i="1" dirty="0"/>
          </a:p>
          <a:p>
            <a:r>
              <a:rPr lang="fr-CA" sz="2400" b="1" dirty="0" smtClean="0"/>
              <a:t>Activité:</a:t>
            </a:r>
            <a:r>
              <a:rPr lang="fr-CA" sz="2400" dirty="0" smtClean="0"/>
              <a:t> Rapport de </a:t>
            </a:r>
            <a:r>
              <a:rPr lang="fr-CA" sz="2400" dirty="0" err="1" smtClean="0"/>
              <a:t>lab</a:t>
            </a: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104415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65778" y="241660"/>
            <a:ext cx="6096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u="sng" dirty="0" smtClean="0"/>
              <a:t>RAPPORT </a:t>
            </a:r>
            <a:r>
              <a:rPr lang="fr-FR" sz="1600" b="1" u="sng" dirty="0"/>
              <a:t>de LAB</a:t>
            </a:r>
          </a:p>
          <a:p>
            <a:r>
              <a:rPr lang="fr-FR" sz="1600" dirty="0" smtClean="0"/>
              <a:t>Items </a:t>
            </a:r>
            <a:r>
              <a:rPr lang="fr-FR" sz="1600" dirty="0"/>
              <a:t>à inclure:</a:t>
            </a:r>
          </a:p>
          <a:p>
            <a:r>
              <a:rPr lang="fr-FR" sz="1600" dirty="0"/>
              <a:t>1.	</a:t>
            </a:r>
            <a:r>
              <a:rPr lang="fr-FR" sz="1600" b="1" dirty="0"/>
              <a:t>Page titre </a:t>
            </a:r>
          </a:p>
          <a:p>
            <a:r>
              <a:rPr lang="fr-FR" sz="1600" dirty="0"/>
              <a:t>•	Inclut un titre pour ton projet (ton nom, ta classe, et la date en français)</a:t>
            </a:r>
          </a:p>
          <a:p>
            <a:r>
              <a:rPr lang="fr-FR" sz="1600" dirty="0"/>
              <a:t>2.	</a:t>
            </a:r>
            <a:r>
              <a:rPr lang="fr-FR" sz="1600" b="1" dirty="0"/>
              <a:t>Identifie les sections pour les types de radiation</a:t>
            </a:r>
          </a:p>
          <a:p>
            <a:r>
              <a:rPr lang="fr-FR" sz="1600" dirty="0"/>
              <a:t>•	Bien identifié et sous-ligné le titre des cinq sections</a:t>
            </a:r>
          </a:p>
          <a:p>
            <a:r>
              <a:rPr lang="fr-FR" sz="1600" dirty="0"/>
              <a:t>1.	Le rayonnement infrarouge (</a:t>
            </a:r>
            <a:r>
              <a:rPr lang="fr-FR" sz="1600" dirty="0" err="1"/>
              <a:t>pg</a:t>
            </a:r>
            <a:r>
              <a:rPr lang="fr-FR" sz="1600" dirty="0"/>
              <a:t>. 294)</a:t>
            </a:r>
          </a:p>
          <a:p>
            <a:r>
              <a:rPr lang="fr-FR" sz="1600" dirty="0"/>
              <a:t>2.	Le rayonnement ultraviolet (</a:t>
            </a:r>
            <a:r>
              <a:rPr lang="fr-FR" sz="1600" dirty="0" err="1"/>
              <a:t>pg</a:t>
            </a:r>
            <a:r>
              <a:rPr lang="fr-FR" sz="1600" dirty="0"/>
              <a:t>. 296)</a:t>
            </a:r>
          </a:p>
          <a:p>
            <a:r>
              <a:rPr lang="fr-FR" sz="1600" dirty="0"/>
              <a:t>3.	Les rayons X (</a:t>
            </a:r>
            <a:r>
              <a:rPr lang="fr-FR" sz="1600" dirty="0" err="1"/>
              <a:t>pg</a:t>
            </a:r>
            <a:r>
              <a:rPr lang="fr-FR" sz="1600" dirty="0"/>
              <a:t>. 297)</a:t>
            </a:r>
          </a:p>
          <a:p>
            <a:r>
              <a:rPr lang="fr-FR" sz="1600" dirty="0"/>
              <a:t>4.	Les micro-ondes (</a:t>
            </a:r>
            <a:r>
              <a:rPr lang="fr-FR" sz="1600" dirty="0" err="1"/>
              <a:t>pg</a:t>
            </a:r>
            <a:r>
              <a:rPr lang="fr-FR" sz="1600" dirty="0"/>
              <a:t>. 295)</a:t>
            </a:r>
          </a:p>
          <a:p>
            <a:r>
              <a:rPr lang="fr-FR" sz="1600" dirty="0"/>
              <a:t>5.	Les ondes radioélectriques (</a:t>
            </a:r>
            <a:r>
              <a:rPr lang="fr-FR" sz="1600" dirty="0" err="1"/>
              <a:t>pg</a:t>
            </a:r>
            <a:r>
              <a:rPr lang="fr-FR" sz="1600" dirty="0"/>
              <a:t>. 295) </a:t>
            </a:r>
          </a:p>
          <a:p>
            <a:r>
              <a:rPr lang="fr-FR" sz="1600" i="1" dirty="0"/>
              <a:t>Exemple :</a:t>
            </a:r>
            <a:r>
              <a:rPr lang="fr-FR" sz="1600" dirty="0"/>
              <a:t> </a:t>
            </a:r>
            <a:r>
              <a:rPr lang="fr-FR" sz="1600" b="1" u="sng" dirty="0"/>
              <a:t>1. Le rayonnement infrarouge</a:t>
            </a:r>
          </a:p>
          <a:p>
            <a:r>
              <a:rPr lang="fr-FR" sz="1600" dirty="0"/>
              <a:t>3.	</a:t>
            </a:r>
            <a:r>
              <a:rPr lang="fr-FR" sz="1600" b="1" dirty="0"/>
              <a:t>Inclus dans chaque section </a:t>
            </a:r>
            <a:r>
              <a:rPr lang="fr-FR" sz="1600" dirty="0"/>
              <a:t>:</a:t>
            </a:r>
          </a:p>
          <a:p>
            <a:r>
              <a:rPr lang="fr-FR" sz="1600" dirty="0"/>
              <a:t>i. La définition</a:t>
            </a:r>
          </a:p>
          <a:p>
            <a:r>
              <a:rPr lang="fr-FR" sz="1600" dirty="0"/>
              <a:t>ii. Les faits importants</a:t>
            </a:r>
          </a:p>
          <a:p>
            <a:r>
              <a:rPr lang="fr-FR" sz="1600" dirty="0"/>
              <a:t>iii. Compare les faits des différents types de lumière en discutant les similarités et les différences (utilise tes mots à toi, un tableau, ou un diagramme </a:t>
            </a:r>
            <a:r>
              <a:rPr lang="fr-FR" sz="1600" dirty="0" err="1"/>
              <a:t>Venn</a:t>
            </a:r>
            <a:r>
              <a:rPr lang="fr-FR" sz="1600" dirty="0"/>
              <a:t>)</a:t>
            </a:r>
          </a:p>
          <a:p>
            <a:r>
              <a:rPr lang="fr-FR" sz="1600" dirty="0"/>
              <a:t>4.	</a:t>
            </a:r>
            <a:r>
              <a:rPr lang="fr-FR" sz="1600" b="1" dirty="0"/>
              <a:t>À la fin du rapport OU dans chaque section </a:t>
            </a:r>
          </a:p>
          <a:p>
            <a:r>
              <a:rPr lang="fr-FR" sz="1600" dirty="0"/>
              <a:t>i. Inclus des images, des dessins et étiqueté bien (label </a:t>
            </a:r>
            <a:r>
              <a:rPr lang="fr-FR" sz="1600" dirty="0" err="1"/>
              <a:t>well</a:t>
            </a:r>
            <a:r>
              <a:rPr lang="fr-FR" sz="1600" dirty="0"/>
              <a:t>)</a:t>
            </a:r>
          </a:p>
          <a:p>
            <a:r>
              <a:rPr lang="fr-FR" sz="1600" dirty="0"/>
              <a:t>ii. Donne les usages et les effets sur les humains ET les effets sur technologie maintenant et dans l’avenir</a:t>
            </a:r>
          </a:p>
          <a:p>
            <a:r>
              <a:rPr lang="fr-FR" sz="1600" dirty="0"/>
              <a:t>5.	</a:t>
            </a:r>
            <a:r>
              <a:rPr lang="fr-FR" sz="1600" b="1" dirty="0"/>
              <a:t>Inclus les sources utilisés</a:t>
            </a:r>
          </a:p>
          <a:p>
            <a:r>
              <a:rPr lang="fr-FR" sz="1600" dirty="0"/>
              <a:t>6.	</a:t>
            </a:r>
            <a:r>
              <a:rPr lang="fr-FR" sz="1600" b="1" u="sng" dirty="0"/>
              <a:t>DUE: le mardi 30 janvier 2018</a:t>
            </a:r>
          </a:p>
        </p:txBody>
      </p:sp>
    </p:spTree>
    <p:extLst>
      <p:ext uri="{BB962C8B-B14F-4D97-AF65-F5344CB8AC3E}">
        <p14:creationId xmlns:p14="http://schemas.microsoft.com/office/powerpoint/2010/main" val="205245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jeudi 25 janvier 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sz="2400" b="1" u="sng" dirty="0" smtClean="0"/>
              <a:t>Activité de départ:</a:t>
            </a:r>
            <a:r>
              <a:rPr lang="fr-CA" sz="2400" b="1" dirty="0" smtClean="0"/>
              <a:t> </a:t>
            </a:r>
            <a:r>
              <a:rPr lang="fr-CA" sz="2400" dirty="0" smtClean="0"/>
              <a:t>Activité physique</a:t>
            </a:r>
            <a:endParaRPr lang="fr-CA" sz="2200" dirty="0" smtClean="0"/>
          </a:p>
          <a:p>
            <a:r>
              <a:rPr lang="fr-CA" sz="2400" dirty="0" smtClean="0"/>
              <a:t>Ramasse les devoirs: Feuille de travail: Les ondes</a:t>
            </a:r>
          </a:p>
          <a:p>
            <a:r>
              <a:rPr lang="fr-CA" sz="2400" b="1" dirty="0" smtClean="0"/>
              <a:t>Leçon:</a:t>
            </a:r>
            <a:r>
              <a:rPr lang="fr-CA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 smtClean="0"/>
              <a:t>Le spectre électromagnétique – Vidéo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2400" dirty="0" smtClean="0"/>
              <a:t>Diapos – 36 à 44</a:t>
            </a:r>
          </a:p>
          <a:p>
            <a:r>
              <a:rPr lang="fr-CA" sz="2400" b="1" dirty="0" smtClean="0"/>
              <a:t>Activité:</a:t>
            </a:r>
            <a:r>
              <a:rPr lang="fr-CA" sz="2400" dirty="0" smtClean="0"/>
              <a:t> Rapport de </a:t>
            </a:r>
            <a:r>
              <a:rPr lang="fr-CA" sz="2400" dirty="0" err="1" smtClean="0"/>
              <a:t>lab</a:t>
            </a:r>
            <a:endParaRPr lang="fr-CA" sz="2400" dirty="0" smtClean="0"/>
          </a:p>
          <a:p>
            <a:r>
              <a:rPr lang="fr-CA" sz="2400" b="1" dirty="0" smtClean="0"/>
              <a:t>Sortie: </a:t>
            </a:r>
            <a:r>
              <a:rPr lang="fr-CA" sz="2400" dirty="0" smtClean="0"/>
              <a:t>Quelle est une question que tu as à propos du rapport de </a:t>
            </a:r>
            <a:r>
              <a:rPr lang="fr-CA" sz="2400" dirty="0" err="1" smtClean="0"/>
              <a:t>lab</a:t>
            </a:r>
            <a:r>
              <a:rPr lang="fr-CA" sz="2400" dirty="0" smtClean="0"/>
              <a:t> ou des rayonnements électromagnétique</a:t>
            </a:r>
            <a:r>
              <a:rPr lang="en-CA" sz="2400" dirty="0" smtClean="0"/>
              <a:t>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02498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177" y="1004711"/>
            <a:ext cx="8855211" cy="958143"/>
          </a:xfrm>
        </p:spPr>
        <p:txBody>
          <a:bodyPr/>
          <a:lstStyle/>
          <a:p>
            <a:r>
              <a:rPr lang="fr-CA" b="1" u="sng" dirty="0"/>
              <a:t>Activité de départ:</a:t>
            </a:r>
            <a:r>
              <a:rPr lang="fr-CA" b="1" dirty="0"/>
              <a:t> </a:t>
            </a:r>
            <a:r>
              <a:rPr lang="fr-CA" dirty="0"/>
              <a:t>Activité physique</a:t>
            </a:r>
            <a:br>
              <a:rPr lang="fr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A" sz="2200" dirty="0" smtClean="0"/>
              <a:t>Tête</a:t>
            </a:r>
            <a:r>
              <a:rPr lang="fr-CA" sz="2200" dirty="0"/>
              <a:t>, épaules, genoux, </a:t>
            </a:r>
            <a:r>
              <a:rPr lang="fr-CA" sz="2200" dirty="0" smtClean="0"/>
              <a:t>orteils (X2)</a:t>
            </a:r>
            <a:endParaRPr lang="fr-CA" sz="2200" dirty="0"/>
          </a:p>
          <a:p>
            <a:pPr lvl="1"/>
            <a:r>
              <a:rPr lang="fr-CA" sz="2200" dirty="0"/>
              <a:t>Les yeux, les oreilles, la bouche, le </a:t>
            </a:r>
            <a:r>
              <a:rPr lang="fr-CA" sz="2200" dirty="0" smtClean="0"/>
              <a:t>nez (X1)</a:t>
            </a:r>
          </a:p>
          <a:p>
            <a:pPr lvl="1"/>
            <a:r>
              <a:rPr lang="fr-CA" sz="2200" dirty="0"/>
              <a:t>Tête, épaules, genoux, </a:t>
            </a:r>
            <a:r>
              <a:rPr lang="fr-CA" sz="2200" dirty="0" smtClean="0"/>
              <a:t>orteils (X1)</a:t>
            </a:r>
            <a:endParaRPr lang="fr-CA" sz="2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8899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</a:t>
            </a:r>
            <a:r>
              <a:rPr lang="fr-CA" dirty="0" err="1" smtClean="0"/>
              <a:t>éo</a:t>
            </a:r>
            <a:r>
              <a:rPr lang="fr-CA" dirty="0" smtClean="0"/>
              <a:t>: Ondes électromagnétiques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dirty="0" err="1" smtClean="0"/>
              <a:t>Ondes</a:t>
            </a:r>
            <a:r>
              <a:rPr lang="en-CA" sz="4000" dirty="0" smtClean="0"/>
              <a:t> </a:t>
            </a:r>
            <a:r>
              <a:rPr lang="en-CA" sz="4000" dirty="0" err="1" smtClean="0"/>
              <a:t>électromagnétiques</a:t>
            </a:r>
            <a:r>
              <a:rPr lang="en-CA" sz="4000" dirty="0" smtClean="0"/>
              <a:t>: </a:t>
            </a:r>
            <a:r>
              <a:rPr lang="en-CA" sz="4000" dirty="0" smtClean="0">
                <a:hlinkClick r:id="rId2"/>
              </a:rPr>
              <a:t>https</a:t>
            </a:r>
            <a:r>
              <a:rPr lang="en-CA" sz="4000" dirty="0">
                <a:hlinkClick r:id="rId2"/>
              </a:rPr>
              <a:t>://</a:t>
            </a:r>
            <a:r>
              <a:rPr lang="en-CA" sz="4000" dirty="0" smtClean="0">
                <a:hlinkClick r:id="rId2"/>
              </a:rPr>
              <a:t>www.youtube.com/watch?v=m4t7gTmBK3g</a:t>
            </a:r>
            <a:endParaRPr lang="en-CA" sz="40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68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Une onde lumineuse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Dans une onde lumineuse, le champ électrique et le champ magnétique vibrent</a:t>
            </a:r>
          </a:p>
          <a:p>
            <a:r>
              <a:rPr lang="fr-CA" sz="2400" dirty="0" smtClean="0"/>
              <a:t>La lumière est un rayonnement électromagnétique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71222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98" y="3909201"/>
            <a:ext cx="5067758" cy="2769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spectre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600" dirty="0" smtClean="0"/>
              <a:t>Lorsque la lumière blanche est </a:t>
            </a:r>
            <a:r>
              <a:rPr lang="fr-CA" sz="3600" dirty="0" err="1" smtClean="0"/>
              <a:t>refractée</a:t>
            </a:r>
            <a:r>
              <a:rPr lang="fr-CA" sz="3600" dirty="0" smtClean="0"/>
              <a:t> en différentes couleurs, l</a:t>
            </a:r>
            <a:r>
              <a:rPr lang="en-CA" sz="3600" dirty="0" smtClean="0"/>
              <a:t>’</a:t>
            </a:r>
            <a:r>
              <a:rPr lang="en-CA" sz="3600" dirty="0" err="1" smtClean="0"/>
              <a:t>effet</a:t>
            </a:r>
            <a:r>
              <a:rPr lang="en-CA" sz="3600" dirty="0" smtClean="0"/>
              <a:t> r</a:t>
            </a:r>
            <a:r>
              <a:rPr lang="fr-CA" sz="3600" dirty="0" err="1" smtClean="0"/>
              <a:t>ésultant</a:t>
            </a:r>
            <a:r>
              <a:rPr lang="fr-CA" sz="3600" dirty="0" smtClean="0"/>
              <a:t> s</a:t>
            </a:r>
            <a:r>
              <a:rPr lang="en-CA" sz="3600" dirty="0" smtClean="0"/>
              <a:t>’</a:t>
            </a:r>
            <a:r>
              <a:rPr lang="en-CA" sz="3600" dirty="0" err="1" smtClean="0"/>
              <a:t>appelle</a:t>
            </a:r>
            <a:r>
              <a:rPr lang="en-CA" sz="3600" dirty="0" smtClean="0"/>
              <a:t> </a:t>
            </a:r>
            <a:r>
              <a:rPr lang="en-CA" sz="3600" b="1" dirty="0" smtClean="0"/>
              <a:t>un spectre</a:t>
            </a:r>
          </a:p>
          <a:p>
            <a:endParaRPr lang="en-CA" sz="3600" b="1" dirty="0" smtClean="0"/>
          </a:p>
          <a:p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42529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spectre électromagnétique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444" y="2359378"/>
            <a:ext cx="8908169" cy="4222044"/>
          </a:xfrm>
        </p:spPr>
        <p:txBody>
          <a:bodyPr/>
          <a:lstStyle/>
          <a:p>
            <a:pPr marL="0" indent="0" algn="ctr">
              <a:buNone/>
            </a:pPr>
            <a:r>
              <a:rPr lang="fr-CA" sz="2400" b="1" dirty="0" smtClean="0"/>
              <a:t>Toutes les formes d</a:t>
            </a:r>
            <a:r>
              <a:rPr lang="en-CA" sz="2400" b="1" dirty="0" smtClean="0"/>
              <a:t>’</a:t>
            </a:r>
            <a:r>
              <a:rPr lang="fr-CA" sz="2400" b="1" dirty="0" smtClean="0"/>
              <a:t>énergie existent dans le spectre électromagnétique</a:t>
            </a:r>
          </a:p>
          <a:p>
            <a:endParaRPr lang="en-CA" dirty="0"/>
          </a:p>
        </p:txBody>
      </p:sp>
      <p:pic>
        <p:nvPicPr>
          <p:cNvPr id="2050" name="Picture 2" descr="Image result for electromagnetic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42" y="3311878"/>
            <a:ext cx="6858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65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</a:t>
            </a:r>
            <a:r>
              <a:rPr lang="fr-CA" dirty="0" err="1" smtClean="0"/>
              <a:t>équence</a:t>
            </a:r>
            <a:r>
              <a:rPr lang="fr-CA" dirty="0" smtClean="0"/>
              <a:t> et Longueur d</a:t>
            </a:r>
            <a:r>
              <a:rPr lang="en-CA" dirty="0" smtClean="0"/>
              <a:t>’</a:t>
            </a:r>
            <a:r>
              <a:rPr lang="en-CA" dirty="0" err="1" smtClean="0"/>
              <a:t>ondes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u="sng" dirty="0" smtClean="0"/>
              <a:t>Fr</a:t>
            </a:r>
            <a:r>
              <a:rPr lang="fr-CA" sz="2800" b="1" u="sng" dirty="0" err="1" smtClean="0"/>
              <a:t>équence</a:t>
            </a:r>
            <a:r>
              <a:rPr lang="fr-CA" sz="2800" dirty="0" smtClean="0"/>
              <a:t>: La fréquence est le nombre de cycles complétés par un objet qui vibre par unité de temps.</a:t>
            </a:r>
          </a:p>
          <a:p>
            <a:r>
              <a:rPr lang="fr-CA" sz="2800" b="1" u="sng" dirty="0" smtClean="0"/>
              <a:t>Longueur d</a:t>
            </a:r>
            <a:r>
              <a:rPr lang="en-CA" sz="2800" b="1" u="sng" dirty="0" smtClean="0"/>
              <a:t>’</a:t>
            </a:r>
            <a:r>
              <a:rPr lang="en-CA" sz="2800" b="1" u="sng" dirty="0" err="1" smtClean="0"/>
              <a:t>ondes</a:t>
            </a:r>
            <a:r>
              <a:rPr lang="en-CA" sz="2800" dirty="0" smtClean="0"/>
              <a:t>: La distance entre </a:t>
            </a:r>
            <a:r>
              <a:rPr lang="en-CA" sz="2800" dirty="0" err="1" smtClean="0"/>
              <a:t>deux</a:t>
            </a:r>
            <a:r>
              <a:rPr lang="en-CA" sz="2800" dirty="0" smtClean="0"/>
              <a:t> </a:t>
            </a:r>
            <a:r>
              <a:rPr lang="en-CA" sz="2800" dirty="0" err="1" smtClean="0"/>
              <a:t>crêtes</a:t>
            </a:r>
            <a:r>
              <a:rPr lang="en-CA" sz="2800" dirty="0" smtClean="0"/>
              <a:t> </a:t>
            </a:r>
            <a:r>
              <a:rPr lang="en-CA" sz="2800" dirty="0" err="1" smtClean="0"/>
              <a:t>ou</a:t>
            </a:r>
            <a:r>
              <a:rPr lang="en-CA" sz="2800" dirty="0" smtClean="0"/>
              <a:t> </a:t>
            </a:r>
            <a:r>
              <a:rPr lang="en-CA" sz="2800" dirty="0" err="1" smtClean="0"/>
              <a:t>deux</a:t>
            </a:r>
            <a:r>
              <a:rPr lang="en-CA" sz="2800" dirty="0" smtClean="0"/>
              <a:t> </a:t>
            </a:r>
            <a:r>
              <a:rPr lang="en-CA" sz="2800" dirty="0" err="1" smtClean="0"/>
              <a:t>creux</a:t>
            </a:r>
            <a:r>
              <a:rPr lang="en-CA" sz="2800" dirty="0" smtClean="0"/>
              <a:t> </a:t>
            </a:r>
            <a:r>
              <a:rPr lang="en-CA" sz="2800" dirty="0" err="1" smtClean="0"/>
              <a:t>consécutifs</a:t>
            </a:r>
            <a:r>
              <a:rPr lang="en-CA" sz="2800" dirty="0" smtClean="0"/>
              <a:t> de la vague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51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Note-taking ideas 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Comment prendre des notes en classe - Choisi au moins UN point de chaque diapo pour copier</a:t>
            </a:r>
          </a:p>
          <a:p>
            <a:r>
              <a:rPr lang="fr-CA" sz="2800" dirty="0" smtClean="0"/>
              <a:t>Révise et étudie les diapos chez vous sur le site web de l</a:t>
            </a:r>
            <a:r>
              <a:rPr lang="en-CA" sz="2800" dirty="0" smtClean="0"/>
              <a:t>’</a:t>
            </a:r>
            <a:r>
              <a:rPr lang="fr-CA" sz="2800" dirty="0" smtClean="0"/>
              <a:t>école pour mieux comprendre la matière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537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spectre électromagnétique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dirty="0" smtClean="0"/>
              <a:t>Les différentes couleurs de lumière ont de différentes longueurs d</a:t>
            </a:r>
            <a:r>
              <a:rPr lang="en-CA" sz="2400" b="1" dirty="0" smtClean="0"/>
              <a:t>’</a:t>
            </a:r>
            <a:r>
              <a:rPr lang="en-CA" sz="2400" b="1" dirty="0" err="1" smtClean="0"/>
              <a:t>ondes</a:t>
            </a:r>
            <a:r>
              <a:rPr lang="en-CA" sz="2400" b="1" dirty="0" smtClean="0"/>
              <a:t> (et </a:t>
            </a:r>
            <a:r>
              <a:rPr lang="en-CA" sz="2400" b="1" dirty="0" err="1" smtClean="0"/>
              <a:t>parfois</a:t>
            </a:r>
            <a:r>
              <a:rPr lang="en-CA" sz="2400" b="1" dirty="0" smtClean="0"/>
              <a:t> de diff</a:t>
            </a:r>
            <a:r>
              <a:rPr lang="fr-CA" sz="2400" b="1" dirty="0" err="1" smtClean="0"/>
              <a:t>érentes</a:t>
            </a:r>
            <a:r>
              <a:rPr lang="fr-CA" sz="2400" b="1" dirty="0" smtClean="0"/>
              <a:t> fréquences)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4015915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7644"/>
            <a:ext cx="9066213" cy="1140178"/>
          </a:xfrm>
        </p:spPr>
        <p:txBody>
          <a:bodyPr/>
          <a:lstStyle/>
          <a:p>
            <a:r>
              <a:rPr lang="fr-CA" dirty="0" smtClean="0"/>
              <a:t>La longueur d</a:t>
            </a:r>
            <a:r>
              <a:rPr lang="en-CA" dirty="0" smtClean="0"/>
              <a:t>’</a:t>
            </a:r>
            <a:r>
              <a:rPr lang="en-CA" dirty="0" err="1" smtClean="0"/>
              <a:t>onde</a:t>
            </a:r>
            <a:r>
              <a:rPr lang="en-CA" dirty="0" smtClean="0"/>
              <a:t> et la </a:t>
            </a:r>
            <a:r>
              <a:rPr lang="en-CA" dirty="0" err="1" smtClean="0"/>
              <a:t>fr</a:t>
            </a:r>
            <a:r>
              <a:rPr lang="fr-CA" dirty="0" err="1" smtClean="0"/>
              <a:t>équence</a:t>
            </a:r>
            <a:r>
              <a:rPr lang="fr-CA" dirty="0" smtClean="0"/>
              <a:t> des couleurs du spectre visible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491079"/>
              </p:ext>
            </p:extLst>
          </p:nvPr>
        </p:nvGraphicFramePr>
        <p:xfrm>
          <a:off x="1155700" y="2603501"/>
          <a:ext cx="9760656" cy="372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552"/>
                <a:gridCol w="3253552"/>
                <a:gridCol w="3253552"/>
              </a:tblGrid>
              <a:tr h="114647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Couleur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Longueur d</a:t>
                      </a:r>
                      <a:r>
                        <a:rPr lang="en-CA" sz="2400" dirty="0" smtClean="0"/>
                        <a:t>’</a:t>
                      </a:r>
                      <a:r>
                        <a:rPr lang="en-CA" sz="2400" dirty="0" err="1" smtClean="0"/>
                        <a:t>onde</a:t>
                      </a:r>
                      <a:endParaRPr lang="en-CA" sz="2400" dirty="0" smtClean="0"/>
                    </a:p>
                    <a:p>
                      <a:pPr algn="ctr"/>
                      <a:r>
                        <a:rPr lang="en-CA" sz="2400" dirty="0" smtClean="0"/>
                        <a:t>(nm) = </a:t>
                      </a:r>
                      <a:r>
                        <a:rPr lang="en-CA" sz="2400" dirty="0" err="1" smtClean="0"/>
                        <a:t>nanom</a:t>
                      </a:r>
                      <a:r>
                        <a:rPr lang="fr-CA" sz="2400" dirty="0" err="1" smtClean="0"/>
                        <a:t>ètre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Fréquence</a:t>
                      </a:r>
                      <a:endParaRPr lang="en-CA" sz="2400" dirty="0"/>
                    </a:p>
                  </a:txBody>
                  <a:tcPr/>
                </a:tc>
              </a:tr>
              <a:tr h="516619">
                <a:tc>
                  <a:txBody>
                    <a:bodyPr/>
                    <a:lstStyle/>
                    <a:p>
                      <a:r>
                        <a:rPr lang="fr-CA" dirty="0" smtClean="0"/>
                        <a:t>Rouge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700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4.3 X 10 </a:t>
                      </a:r>
                      <a:r>
                        <a:rPr lang="fr-CA" sz="800" dirty="0" smtClean="0"/>
                        <a:t>14</a:t>
                      </a:r>
                      <a:endParaRPr lang="en-CA" sz="800" dirty="0"/>
                    </a:p>
                  </a:txBody>
                  <a:tcPr/>
                </a:tc>
              </a:tr>
              <a:tr h="516619">
                <a:tc>
                  <a:txBody>
                    <a:bodyPr/>
                    <a:lstStyle/>
                    <a:p>
                      <a:r>
                        <a:rPr lang="fr-CA" dirty="0" smtClean="0"/>
                        <a:t>Orange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mtClean="0"/>
                        <a:t>4.3 X 10 </a:t>
                      </a:r>
                      <a:r>
                        <a:rPr lang="fr-CA" sz="800" smtClean="0"/>
                        <a:t>14</a:t>
                      </a:r>
                      <a:endParaRPr lang="en-CA" sz="800" dirty="0"/>
                    </a:p>
                  </a:txBody>
                  <a:tcPr/>
                </a:tc>
              </a:tr>
              <a:tr h="516619">
                <a:tc>
                  <a:txBody>
                    <a:bodyPr/>
                    <a:lstStyle/>
                    <a:p>
                      <a:r>
                        <a:rPr lang="fr-CA" dirty="0" smtClean="0"/>
                        <a:t>Jaune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580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mtClean="0"/>
                        <a:t>4.3 X 10 </a:t>
                      </a:r>
                      <a:r>
                        <a:rPr lang="fr-CA" sz="800" smtClean="0"/>
                        <a:t>14</a:t>
                      </a:r>
                      <a:endParaRPr lang="en-CA" sz="800" dirty="0"/>
                    </a:p>
                  </a:txBody>
                  <a:tcPr/>
                </a:tc>
              </a:tr>
              <a:tr h="516619">
                <a:tc>
                  <a:txBody>
                    <a:bodyPr/>
                    <a:lstStyle/>
                    <a:p>
                      <a:r>
                        <a:rPr lang="fr-CA" dirty="0" smtClean="0"/>
                        <a:t>Bleu-vert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500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mtClean="0"/>
                        <a:t>4.3 X 10 </a:t>
                      </a:r>
                      <a:r>
                        <a:rPr lang="fr-CA" sz="800" smtClean="0"/>
                        <a:t>14</a:t>
                      </a:r>
                      <a:endParaRPr lang="en-CA" sz="800" dirty="0"/>
                    </a:p>
                  </a:txBody>
                  <a:tcPr/>
                </a:tc>
              </a:tr>
              <a:tr h="516619">
                <a:tc>
                  <a:txBody>
                    <a:bodyPr/>
                    <a:lstStyle/>
                    <a:p>
                      <a:r>
                        <a:rPr lang="fr-CA" dirty="0" smtClean="0"/>
                        <a:t>Violet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4.3 X 10 </a:t>
                      </a:r>
                      <a:r>
                        <a:rPr lang="fr-CA" sz="800" dirty="0" smtClean="0"/>
                        <a:t>14</a:t>
                      </a:r>
                      <a:endParaRPr lang="en-CA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81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Nanomètre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 smtClean="0"/>
              <a:t>Un nanomètre (nm) = 0,000 000 001m</a:t>
            </a:r>
          </a:p>
          <a:p>
            <a:pPr marL="0" indent="0">
              <a:buNone/>
            </a:pPr>
            <a:r>
              <a:rPr lang="fr-CA" sz="2800" dirty="0" smtClean="0"/>
              <a:t>Ex: La lumière rouge a une longueur d</a:t>
            </a:r>
            <a:r>
              <a:rPr lang="en-CA" sz="2800" dirty="0" smtClean="0"/>
              <a:t>’</a:t>
            </a:r>
            <a:r>
              <a:rPr lang="en-CA" sz="2800" dirty="0" err="1" smtClean="0"/>
              <a:t>onde</a:t>
            </a:r>
            <a:r>
              <a:rPr lang="fr-CA" sz="2800" dirty="0" smtClean="0"/>
              <a:t> de 700 nm ou 0,000 000 007m</a:t>
            </a:r>
          </a:p>
          <a:p>
            <a:pPr marL="1371600" lvl="3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2617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radiation électromagnétique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1.      </a:t>
            </a:r>
            <a:r>
              <a:rPr lang="fr-FR" sz="2400" dirty="0" smtClean="0"/>
              <a:t>Le </a:t>
            </a:r>
            <a:r>
              <a:rPr lang="fr-FR" sz="2400" dirty="0"/>
              <a:t>rayonnement infrarouge (</a:t>
            </a:r>
            <a:r>
              <a:rPr lang="fr-FR" sz="2400" dirty="0" err="1"/>
              <a:t>pg</a:t>
            </a:r>
            <a:r>
              <a:rPr lang="fr-FR" sz="2400" dirty="0"/>
              <a:t>. 294)</a:t>
            </a:r>
          </a:p>
          <a:p>
            <a:r>
              <a:rPr lang="fr-FR" sz="2400" dirty="0"/>
              <a:t>2.	Le rayonnement ultraviolet (</a:t>
            </a:r>
            <a:r>
              <a:rPr lang="fr-FR" sz="2400" dirty="0" err="1"/>
              <a:t>pg</a:t>
            </a:r>
            <a:r>
              <a:rPr lang="fr-FR" sz="2400" dirty="0"/>
              <a:t>. 296)</a:t>
            </a:r>
          </a:p>
          <a:p>
            <a:r>
              <a:rPr lang="fr-FR" sz="2400" dirty="0"/>
              <a:t>3.	Les rayons X (</a:t>
            </a:r>
            <a:r>
              <a:rPr lang="fr-FR" sz="2400" dirty="0" err="1"/>
              <a:t>pg</a:t>
            </a:r>
            <a:r>
              <a:rPr lang="fr-FR" sz="2400" dirty="0"/>
              <a:t>. 297)</a:t>
            </a:r>
          </a:p>
          <a:p>
            <a:r>
              <a:rPr lang="fr-FR" sz="2400" dirty="0"/>
              <a:t>4.	Les micro-ondes (</a:t>
            </a:r>
            <a:r>
              <a:rPr lang="fr-FR" sz="2400" dirty="0" err="1"/>
              <a:t>pg</a:t>
            </a:r>
            <a:r>
              <a:rPr lang="fr-FR" sz="2400" dirty="0"/>
              <a:t>. 295)</a:t>
            </a:r>
          </a:p>
          <a:p>
            <a:r>
              <a:rPr lang="fr-FR" sz="2400" dirty="0"/>
              <a:t>5.	Les ondes radioélectriques (</a:t>
            </a:r>
            <a:r>
              <a:rPr lang="fr-FR" sz="2400" dirty="0" err="1"/>
              <a:t>pg</a:t>
            </a:r>
            <a:r>
              <a:rPr lang="fr-FR" sz="2400" dirty="0"/>
              <a:t>. 295)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8990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rayonnement infrarouge p. 294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4" y="2122311"/>
            <a:ext cx="9720969" cy="3897489"/>
          </a:xfrm>
        </p:spPr>
        <p:txBody>
          <a:bodyPr/>
          <a:lstStyle/>
          <a:p>
            <a:pPr marL="0" indent="0">
              <a:buNone/>
            </a:pPr>
            <a:r>
              <a:rPr lang="fr-CA" sz="2400" b="1" u="sng" dirty="0" smtClean="0"/>
              <a:t>Faits:</a:t>
            </a:r>
          </a:p>
          <a:p>
            <a:r>
              <a:rPr lang="fr-CA" sz="2400" b="1" dirty="0" smtClean="0"/>
              <a:t>Le </a:t>
            </a:r>
            <a:r>
              <a:rPr lang="fr-CA" sz="2400" b="1" dirty="0" smtClean="0"/>
              <a:t>rayonnement thermique; tout objet plus chaud que son environnement émet des rayons </a:t>
            </a:r>
            <a:r>
              <a:rPr lang="fr-CA" sz="2400" b="1" dirty="0" smtClean="0"/>
              <a:t>infrarouges</a:t>
            </a:r>
          </a:p>
          <a:p>
            <a:r>
              <a:rPr lang="fr-CA" sz="2400" b="1" dirty="0" smtClean="0"/>
              <a:t>Les yeux ne peut pas la voir</a:t>
            </a:r>
          </a:p>
          <a:p>
            <a:r>
              <a:rPr lang="fr-CA" sz="2400" b="1" dirty="0" smtClean="0"/>
              <a:t>La peau peut la sentir</a:t>
            </a:r>
          </a:p>
          <a:p>
            <a:r>
              <a:rPr lang="fr-CA" sz="2400" b="1" dirty="0" smtClean="0"/>
              <a:t>Effet sur les humains: On peut utiliser le rayonnement infrarouge pour trouver les problèmes de circulation</a:t>
            </a:r>
            <a:endParaRPr lang="fr-CA" sz="2400" b="1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79" y="4905727"/>
            <a:ext cx="3146776" cy="18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8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Usages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4" y="2314223"/>
            <a:ext cx="9877778" cy="4120444"/>
          </a:xfrm>
        </p:spPr>
        <p:txBody>
          <a:bodyPr>
            <a:noAutofit/>
          </a:bodyPr>
          <a:lstStyle/>
          <a:p>
            <a:r>
              <a:rPr lang="fr-CA" sz="2800" b="1" dirty="0" smtClean="0"/>
              <a:t>Les lampes pour garder les aliments chauds</a:t>
            </a:r>
          </a:p>
          <a:p>
            <a:r>
              <a:rPr lang="fr-CA" sz="2800" b="1" dirty="0" smtClean="0"/>
              <a:t>Les détecteurs de mouvement</a:t>
            </a:r>
          </a:p>
          <a:p>
            <a:r>
              <a:rPr lang="fr-CA" sz="2800" b="1" dirty="0" smtClean="0"/>
              <a:t>Les avertisseurs antivol capable de détecter les changements dans les rayonnements infrarouge quand une personne est </a:t>
            </a:r>
            <a:r>
              <a:rPr lang="fr-CA" sz="2800" b="1" dirty="0" smtClean="0"/>
              <a:t>présent</a:t>
            </a:r>
          </a:p>
          <a:p>
            <a:r>
              <a:rPr lang="fr-CA" sz="2800" b="1" dirty="0" smtClean="0"/>
              <a:t>Les météorologues utilisent les rayonnements infrarouge pour suivre les systèmes de météo</a:t>
            </a:r>
            <a:endParaRPr lang="fr-CA" sz="2800" b="1" dirty="0" smtClean="0"/>
          </a:p>
          <a:p>
            <a:r>
              <a:rPr lang="fr-CA" sz="2800" b="1" dirty="0" smtClean="0"/>
              <a:t>Les ampoules pour garder des animaux sains et saufs</a:t>
            </a:r>
            <a:endParaRPr lang="en-CA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34" y="2314223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80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rayonnement ultraviolet p. 296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03500"/>
            <a:ext cx="9303280" cy="394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u="sng" dirty="0" err="1"/>
              <a:t>F</a:t>
            </a:r>
            <a:r>
              <a:rPr lang="en-CA" sz="2400" b="1" u="sng" dirty="0" err="1" smtClean="0"/>
              <a:t>aits</a:t>
            </a:r>
            <a:r>
              <a:rPr lang="en-CA" sz="2400" b="1" u="sng" dirty="0" smtClean="0"/>
              <a:t>:</a:t>
            </a:r>
          </a:p>
          <a:p>
            <a:r>
              <a:rPr lang="en-CA" sz="2000" b="1" dirty="0" smtClean="0"/>
              <a:t>Ce type </a:t>
            </a:r>
            <a:r>
              <a:rPr lang="en-CA" sz="2000" b="1" dirty="0" smtClean="0"/>
              <a:t>de </a:t>
            </a:r>
            <a:r>
              <a:rPr lang="en-CA" sz="2000" b="1" dirty="0" err="1" smtClean="0"/>
              <a:t>rayonnement</a:t>
            </a:r>
            <a:r>
              <a:rPr lang="en-CA" sz="2000" b="1" dirty="0" smtClean="0"/>
              <a:t> </a:t>
            </a:r>
            <a:r>
              <a:rPr lang="fr-CA" sz="2000" b="1" dirty="0" smtClean="0"/>
              <a:t>électromagnétique est e</a:t>
            </a:r>
            <a:r>
              <a:rPr lang="en-CA" sz="2000" b="1" dirty="0" err="1" smtClean="0"/>
              <a:t>xtrêmmement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énergétique</a:t>
            </a:r>
            <a:endParaRPr lang="en-CA" sz="2000" b="1" dirty="0" smtClean="0"/>
          </a:p>
          <a:p>
            <a:r>
              <a:rPr lang="fr-CA" sz="2000" b="1" dirty="0" smtClean="0"/>
              <a:t>Ça cause le bronzage … qui peut nous protéger contre les rayons ultraviolets, mais si on en a trop, c</a:t>
            </a:r>
            <a:r>
              <a:rPr lang="en-CA" sz="2000" b="1" dirty="0" smtClean="0"/>
              <a:t>’</a:t>
            </a:r>
            <a:r>
              <a:rPr lang="en-CA" sz="2000" b="1" dirty="0" err="1" smtClean="0"/>
              <a:t>est</a:t>
            </a:r>
            <a:r>
              <a:rPr lang="en-CA" sz="2000" b="1" dirty="0" smtClean="0"/>
              <a:t> l</a:t>
            </a:r>
            <a:r>
              <a:rPr lang="fr-CA" sz="2000" b="1" dirty="0" smtClean="0"/>
              <a:t>à</a:t>
            </a:r>
            <a:r>
              <a:rPr lang="en-CA" sz="2000" b="1" dirty="0" smtClean="0"/>
              <a:t> le danger!</a:t>
            </a:r>
            <a:endParaRPr lang="fr-CA" sz="2000" b="1" dirty="0" smtClean="0"/>
          </a:p>
          <a:p>
            <a:r>
              <a:rPr lang="fr-CA" sz="2000" b="1" dirty="0" smtClean="0"/>
              <a:t>Effet sur les humains … Les rayonnements ultraviolet peuvent endommagé la cornée de l</a:t>
            </a:r>
            <a:r>
              <a:rPr lang="en-CA" sz="2000" b="1" dirty="0" smtClean="0"/>
              <a:t>’</a:t>
            </a:r>
            <a:r>
              <a:rPr lang="en-CA" sz="2000" b="1" dirty="0" err="1" smtClean="0"/>
              <a:t>oeil</a:t>
            </a:r>
            <a:r>
              <a:rPr lang="en-CA" sz="2000" b="1" dirty="0" smtClean="0"/>
              <a:t>, </a:t>
            </a:r>
            <a:r>
              <a:rPr lang="en-CA" sz="2000" b="1" dirty="0" err="1" smtClean="0"/>
              <a:t>ce</a:t>
            </a:r>
            <a:r>
              <a:rPr lang="en-CA" sz="2000" b="1" dirty="0" smtClean="0"/>
              <a:t> qui </a:t>
            </a:r>
            <a:r>
              <a:rPr lang="en-CA" sz="2000" b="1" dirty="0" err="1" smtClean="0"/>
              <a:t>cr</a:t>
            </a:r>
            <a:r>
              <a:rPr lang="fr-CA" sz="2000" b="1" dirty="0" err="1" smtClean="0"/>
              <a:t>ée</a:t>
            </a:r>
            <a:r>
              <a:rPr lang="fr-CA" sz="2000" b="1" dirty="0" smtClean="0"/>
              <a:t> une perte de vision progressive</a:t>
            </a:r>
          </a:p>
          <a:p>
            <a:r>
              <a:rPr lang="fr-CA" sz="2000" b="1" dirty="0" smtClean="0"/>
              <a:t>Récemment, de plus en plus de rayonnement ultraviolet atteint la surface de la terre – effet sur la technologie: On n</a:t>
            </a:r>
            <a:r>
              <a:rPr lang="en-CA" sz="2000" b="1" dirty="0" smtClean="0"/>
              <a:t>’utilise plus les a</a:t>
            </a:r>
            <a:r>
              <a:rPr lang="fr-CA" sz="2000" b="1" dirty="0" err="1" smtClean="0"/>
              <a:t>érosols</a:t>
            </a:r>
            <a:r>
              <a:rPr lang="fr-CA" sz="2000" b="1" dirty="0" smtClean="0"/>
              <a:t> parce </a:t>
            </a:r>
            <a:r>
              <a:rPr lang="fr-CA" sz="2000" b="1" dirty="0" err="1" smtClean="0"/>
              <a:t>qu</a:t>
            </a:r>
            <a:r>
              <a:rPr lang="en-CA" sz="2000" b="1" dirty="0" smtClean="0"/>
              <a:t>’</a:t>
            </a:r>
            <a:r>
              <a:rPr lang="en-CA" sz="2000" b="1" dirty="0" err="1" smtClean="0"/>
              <a:t>ils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endommagent</a:t>
            </a:r>
            <a:r>
              <a:rPr lang="en-CA" sz="2000" b="1" dirty="0" smtClean="0"/>
              <a:t> le </a:t>
            </a:r>
            <a:r>
              <a:rPr lang="en-CA" sz="2000" b="1" dirty="0" err="1" smtClean="0"/>
              <a:t>couche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d</a:t>
            </a:r>
            <a:r>
              <a:rPr lang="en-CA" sz="2000" b="1" dirty="0" err="1" smtClean="0"/>
              <a:t>’ozone</a:t>
            </a:r>
            <a:endParaRPr lang="en-CA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168422"/>
            <a:ext cx="2379134" cy="23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38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Usages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03499"/>
            <a:ext cx="9371013" cy="4162779"/>
          </a:xfrm>
        </p:spPr>
        <p:txBody>
          <a:bodyPr>
            <a:noAutofit/>
          </a:bodyPr>
          <a:lstStyle/>
          <a:p>
            <a:r>
              <a:rPr lang="fr-CA" sz="2000" b="1" dirty="0" smtClean="0"/>
              <a:t>Les lampes de UV aident les détectives et policiers à voir si il y a du sang ou d</a:t>
            </a:r>
            <a:r>
              <a:rPr lang="en-CA" sz="2000" b="1" dirty="0" smtClean="0"/>
              <a:t>’</a:t>
            </a:r>
            <a:r>
              <a:rPr lang="en-CA" sz="2000" b="1" dirty="0" err="1" smtClean="0"/>
              <a:t>autres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fluides</a:t>
            </a:r>
            <a:r>
              <a:rPr lang="en-CA" sz="2000" b="1" dirty="0" smtClean="0"/>
              <a:t> au </a:t>
            </a:r>
            <a:r>
              <a:rPr lang="en-CA" sz="2000" b="1" dirty="0" err="1" smtClean="0"/>
              <a:t>sc</a:t>
            </a:r>
            <a:r>
              <a:rPr lang="fr-CA" sz="2000" b="1" dirty="0" err="1" smtClean="0"/>
              <a:t>ène</a:t>
            </a:r>
            <a:r>
              <a:rPr lang="fr-CA" sz="2000" b="1" dirty="0" smtClean="0"/>
              <a:t> du crime </a:t>
            </a:r>
            <a:r>
              <a:rPr lang="fr-CA" sz="2000" b="1" dirty="0" err="1" smtClean="0"/>
              <a:t>E.g</a:t>
            </a:r>
            <a:r>
              <a:rPr lang="fr-CA" sz="2000" b="1" dirty="0" smtClean="0"/>
              <a:t>. une policière </a:t>
            </a:r>
            <a:r>
              <a:rPr lang="fr-CA" sz="2000" b="1" dirty="0" err="1" smtClean="0"/>
              <a:t>forensic</a:t>
            </a:r>
            <a:r>
              <a:rPr lang="fr-CA" sz="2000" b="1" dirty="0" smtClean="0"/>
              <a:t> </a:t>
            </a:r>
          </a:p>
          <a:p>
            <a:r>
              <a:rPr lang="fr-CA" sz="2000" b="1" dirty="0" smtClean="0"/>
              <a:t>On utilise le UV dans les ampoules de différentes variétés comme pour les lits de bronzage</a:t>
            </a:r>
          </a:p>
          <a:p>
            <a:r>
              <a:rPr lang="fr-CA" sz="2000" b="1" dirty="0" smtClean="0"/>
              <a:t>Les chasseurs utilisent les lampes UV pour suivre et trouver un animal blessé</a:t>
            </a:r>
          </a:p>
          <a:p>
            <a:r>
              <a:rPr lang="fr-CA" sz="2000" b="1" dirty="0" smtClean="0"/>
              <a:t>Les CDs et </a:t>
            </a:r>
            <a:r>
              <a:rPr lang="fr-CA" sz="2000" b="1" dirty="0" err="1" smtClean="0"/>
              <a:t>DVDs</a:t>
            </a:r>
            <a:r>
              <a:rPr lang="fr-CA" sz="2000" b="1" dirty="0" smtClean="0"/>
              <a:t> utilisent les lasers, qui sont une forme de lumière UV pour lire les informations d</a:t>
            </a:r>
            <a:r>
              <a:rPr lang="en-CA" sz="2000" b="1" dirty="0" smtClean="0"/>
              <a:t>’un </a:t>
            </a:r>
            <a:r>
              <a:rPr lang="en-CA" sz="2000" b="1" dirty="0" err="1" smtClean="0"/>
              <a:t>disque</a:t>
            </a:r>
            <a:endParaRPr lang="en-CA" sz="2000" b="1" dirty="0" smtClean="0"/>
          </a:p>
          <a:p>
            <a:r>
              <a:rPr lang="en-CA" sz="2000" b="1" dirty="0" smtClean="0"/>
              <a:t>Pour la s</a:t>
            </a:r>
            <a:r>
              <a:rPr lang="fr-CA" sz="2000" b="1" dirty="0" err="1" smtClean="0"/>
              <a:t>écurité</a:t>
            </a:r>
            <a:r>
              <a:rPr lang="fr-CA" sz="2000" b="1" dirty="0" smtClean="0"/>
              <a:t> bancaire on utilise souvent une marque spéciale sur les billets d</a:t>
            </a:r>
            <a:r>
              <a:rPr lang="en-CA" sz="2000" b="1" dirty="0" smtClean="0"/>
              <a:t>’argent </a:t>
            </a:r>
            <a:r>
              <a:rPr lang="en-CA" sz="2000" b="1" dirty="0" err="1" smtClean="0"/>
              <a:t>qu’on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peut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seulement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voir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avoir</a:t>
            </a:r>
            <a:r>
              <a:rPr lang="en-CA" sz="2000" b="1" dirty="0" smtClean="0"/>
              <a:t> la </a:t>
            </a:r>
            <a:r>
              <a:rPr lang="en-CA" sz="2000" b="1" dirty="0" err="1" smtClean="0"/>
              <a:t>lumi</a:t>
            </a:r>
            <a:r>
              <a:rPr lang="fr-CA" sz="2000" b="1" dirty="0" smtClean="0"/>
              <a:t>ère UV</a:t>
            </a:r>
            <a:endParaRPr lang="en-CA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4348" y="3667313"/>
            <a:ext cx="4544618" cy="16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0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rayons X p. 297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2400" b="1" u="sng" dirty="0" smtClean="0"/>
              <a:t>Faits:</a:t>
            </a:r>
          </a:p>
          <a:p>
            <a:r>
              <a:rPr lang="fr-CA" sz="2400" b="1" dirty="0" smtClean="0"/>
              <a:t>Les rayons X sont des rayons sont des rayons du spectre de l</a:t>
            </a:r>
            <a:r>
              <a:rPr lang="en-CA" sz="2400" b="1" dirty="0" smtClean="0"/>
              <a:t>’</a:t>
            </a:r>
            <a:r>
              <a:rPr lang="fr-CA" sz="2400" b="1" dirty="0" smtClean="0"/>
              <a:t>énergie rayonnante de longueurs d</a:t>
            </a:r>
            <a:r>
              <a:rPr lang="en-CA" sz="2400" b="1" dirty="0" smtClean="0"/>
              <a:t>’</a:t>
            </a:r>
            <a:r>
              <a:rPr lang="en-CA" sz="2400" b="1" dirty="0" err="1" smtClean="0"/>
              <a:t>onde</a:t>
            </a:r>
            <a:r>
              <a:rPr lang="en-CA" sz="2400" b="1" dirty="0" smtClean="0"/>
              <a:t> encore plus </a:t>
            </a:r>
            <a:r>
              <a:rPr lang="en-CA" sz="2400" b="1" dirty="0" err="1" smtClean="0"/>
              <a:t>courtes</a:t>
            </a:r>
            <a:r>
              <a:rPr lang="en-CA" sz="2400" b="1" dirty="0" smtClean="0"/>
              <a:t> et avec de </a:t>
            </a:r>
            <a:r>
              <a:rPr lang="en-CA" sz="2400" b="1" dirty="0" err="1" smtClean="0"/>
              <a:t>fr</a:t>
            </a:r>
            <a:r>
              <a:rPr lang="fr-CA" sz="2400" b="1" dirty="0" smtClean="0"/>
              <a:t>é</a:t>
            </a:r>
            <a:r>
              <a:rPr lang="en-CA" sz="2400" b="1" dirty="0" err="1" smtClean="0"/>
              <a:t>quences</a:t>
            </a:r>
            <a:r>
              <a:rPr lang="en-CA" sz="2400" b="1" dirty="0" smtClean="0"/>
              <a:t> encore plus </a:t>
            </a:r>
            <a:r>
              <a:rPr lang="en-CA" sz="2400" b="1" dirty="0" err="1" smtClean="0"/>
              <a:t>hautes</a:t>
            </a:r>
            <a:endParaRPr lang="en-CA" sz="2400" b="1" dirty="0" smtClean="0"/>
          </a:p>
          <a:p>
            <a:r>
              <a:rPr lang="fr-CA" sz="2400" b="1" dirty="0" smtClean="0"/>
              <a:t>Ces rayons sont très pénétrants et </a:t>
            </a:r>
            <a:r>
              <a:rPr lang="fr-CA" sz="2400" b="1" dirty="0" err="1" smtClean="0"/>
              <a:t>extrêmmements</a:t>
            </a:r>
            <a:r>
              <a:rPr lang="fr-CA" sz="2400" b="1" dirty="0" smtClean="0"/>
              <a:t> énergétiques</a:t>
            </a:r>
          </a:p>
          <a:p>
            <a:r>
              <a:rPr lang="fr-CA" sz="2400" b="1" dirty="0" smtClean="0"/>
              <a:t>Effet sur les humains: Les rayons X passent facilement à travers la peau et les </a:t>
            </a:r>
            <a:r>
              <a:rPr lang="fr-CA" sz="2400" b="1" dirty="0" err="1" smtClean="0"/>
              <a:t>muslces</a:t>
            </a:r>
            <a:r>
              <a:rPr lang="fr-CA" sz="2400" b="1" dirty="0" smtClean="0"/>
              <a:t>, mais ils sont absorbés par les os</a:t>
            </a:r>
            <a:endParaRPr lang="en-CA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66" y="619311"/>
            <a:ext cx="3176233" cy="23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96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Usages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b="1" dirty="0" smtClean="0"/>
              <a:t>Pour déterminer quand les os sont endommagés</a:t>
            </a:r>
          </a:p>
          <a:p>
            <a:r>
              <a:rPr lang="fr-CA" sz="2400" b="1" dirty="0" smtClean="0"/>
              <a:t>La sécurité à l</a:t>
            </a:r>
            <a:r>
              <a:rPr lang="en-CA" sz="2400" b="1" dirty="0" smtClean="0"/>
              <a:t>’a</a:t>
            </a:r>
            <a:r>
              <a:rPr lang="fr-CA" sz="2400" b="1" dirty="0" err="1" smtClean="0"/>
              <a:t>éroport</a:t>
            </a:r>
            <a:r>
              <a:rPr lang="fr-CA" sz="2400" b="1" dirty="0" smtClean="0"/>
              <a:t> dépend sur les rayons X pour regarder à l</a:t>
            </a:r>
            <a:r>
              <a:rPr lang="en-CA" sz="2400" b="1" dirty="0" smtClean="0"/>
              <a:t>’in</a:t>
            </a:r>
            <a:r>
              <a:rPr lang="fr-CA" sz="2400" b="1" dirty="0" err="1" smtClean="0"/>
              <a:t>térieur</a:t>
            </a:r>
            <a:r>
              <a:rPr lang="fr-CA" sz="2400" b="1" dirty="0" smtClean="0"/>
              <a:t> des valises</a:t>
            </a:r>
          </a:p>
          <a:p>
            <a:endParaRPr lang="fr-CA" sz="2400" b="1" dirty="0"/>
          </a:p>
          <a:p>
            <a:endParaRPr lang="fr-CA" sz="2400" b="1" dirty="0" smtClean="0"/>
          </a:p>
          <a:p>
            <a:r>
              <a:rPr lang="fr-CA" sz="2400" b="1" dirty="0" smtClean="0"/>
              <a:t>Les rayons X peuvent aider à déterminer si un œuvre</a:t>
            </a:r>
            <a:r>
              <a:rPr lang="en-CA" sz="2400" b="1" dirty="0" smtClean="0"/>
              <a:t> d’art</a:t>
            </a:r>
            <a:r>
              <a:rPr lang="fr-CA" sz="2400" b="1" dirty="0" smtClean="0"/>
              <a:t> est réel ou si ça été ré-peinturé au par dessus  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6" y="698500"/>
            <a:ext cx="292417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21" y="3655306"/>
            <a:ext cx="3810000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68" y="4798834"/>
            <a:ext cx="1854906" cy="18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5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Les </a:t>
            </a:r>
            <a:r>
              <a:rPr lang="en-CA" b="1" dirty="0" err="1" smtClean="0"/>
              <a:t>attentes</a:t>
            </a:r>
            <a:r>
              <a:rPr lang="en-CA" b="1" dirty="0" smtClean="0"/>
              <a:t> du curriculum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sz="3200" b="1" i="1" dirty="0"/>
              <a:t>308-11 </a:t>
            </a:r>
            <a:r>
              <a:rPr lang="en-CA" sz="3200" i="1" u="sng" dirty="0"/>
              <a:t>Describe different types of</a:t>
            </a:r>
            <a:r>
              <a:rPr lang="en-CA" sz="3200" i="1" dirty="0"/>
              <a:t> electromagnetic radiation, including infrared, ultraviolet, X-rays, microwaves, and radio </a:t>
            </a:r>
            <a:r>
              <a:rPr lang="en-CA" sz="3200" i="1" dirty="0" smtClean="0"/>
              <a:t>waves</a:t>
            </a:r>
          </a:p>
          <a:p>
            <a:endParaRPr lang="en-CA" i="1" dirty="0" smtClean="0"/>
          </a:p>
          <a:p>
            <a:r>
              <a:rPr lang="en-CA" sz="3200" b="1" i="1" dirty="0"/>
              <a:t>308-12</a:t>
            </a:r>
            <a:r>
              <a:rPr lang="en-CA" sz="3200" i="1" dirty="0"/>
              <a:t> </a:t>
            </a:r>
            <a:r>
              <a:rPr lang="en-CA" sz="3200" i="1" dirty="0" smtClean="0"/>
              <a:t>C</a:t>
            </a:r>
            <a:r>
              <a:rPr lang="en-CA" sz="3200" i="1" u="sng" dirty="0" smtClean="0"/>
              <a:t>ompare </a:t>
            </a:r>
            <a:r>
              <a:rPr lang="en-CA" sz="3200" i="1" u="sng" dirty="0"/>
              <a:t>properties of</a:t>
            </a:r>
            <a:r>
              <a:rPr lang="en-CA" sz="3200" i="1" dirty="0"/>
              <a:t> visible light to the properties of other types of electromagnetic radiation, including infrared, ultraviolet, X-rays, microwaves, and radio waves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00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ondes </a:t>
            </a:r>
            <a:r>
              <a:rPr lang="fr-CA" dirty="0" err="1" smtClean="0"/>
              <a:t>radio-électriques</a:t>
            </a:r>
            <a:r>
              <a:rPr lang="fr-CA" dirty="0" smtClean="0"/>
              <a:t> </a:t>
            </a:r>
            <a:r>
              <a:rPr lang="fr-CA" dirty="0" err="1" smtClean="0"/>
              <a:t>pg</a:t>
            </a:r>
            <a:r>
              <a:rPr lang="fr-CA" dirty="0" smtClean="0"/>
              <a:t>. 295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03500"/>
            <a:ext cx="9303280" cy="4023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b="1" u="sng" dirty="0" smtClean="0"/>
              <a:t>Faits:</a:t>
            </a:r>
          </a:p>
          <a:p>
            <a:r>
              <a:rPr lang="fr-CA" sz="2400" b="1" dirty="0" smtClean="0"/>
              <a:t>Les ondes radioélectriques ont des longueurs d</a:t>
            </a:r>
            <a:r>
              <a:rPr lang="en-CA" sz="2400" b="1" dirty="0" smtClean="0"/>
              <a:t>’</a:t>
            </a:r>
            <a:r>
              <a:rPr lang="fr-CA" sz="2400" b="1" dirty="0" smtClean="0"/>
              <a:t>onde supérieures et des fréquences inférieures à celle de la lumière visible</a:t>
            </a:r>
          </a:p>
          <a:p>
            <a:r>
              <a:rPr lang="fr-CA" sz="2400" b="1" dirty="0" smtClean="0"/>
              <a:t>Les appareils électriques: les ordinateurs, les téléviseurs, les radios, et les four </a:t>
            </a:r>
            <a:r>
              <a:rPr lang="fr-CA" sz="2400" b="1" dirty="0" smtClean="0"/>
              <a:t>à </a:t>
            </a:r>
            <a:r>
              <a:rPr lang="fr-CA" sz="2400" b="1" dirty="0" smtClean="0"/>
              <a:t>micro-ondes émettent des ondes radioélectriques; mais les scientifiques ne savent pas encore exactement les effets sur les humains quand on a des exposition prolongées à ces ondes</a:t>
            </a:r>
            <a:endParaRPr lang="en-CA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2" y="2422172"/>
            <a:ext cx="2218092" cy="17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71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Usages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dirty="0" smtClean="0"/>
              <a:t>Les téléviseurs </a:t>
            </a:r>
          </a:p>
          <a:p>
            <a:r>
              <a:rPr lang="fr-CA" sz="2400" b="1" dirty="0" smtClean="0"/>
              <a:t>Les ordinateurs</a:t>
            </a:r>
          </a:p>
          <a:p>
            <a:r>
              <a:rPr lang="fr-CA" sz="2400" b="1" dirty="0" smtClean="0"/>
              <a:t>Les radios</a:t>
            </a:r>
          </a:p>
          <a:p>
            <a:r>
              <a:rPr lang="fr-CA" sz="2400" b="1" dirty="0" smtClean="0"/>
              <a:t>Les téléphones cellulaires</a:t>
            </a:r>
          </a:p>
          <a:p>
            <a:r>
              <a:rPr lang="fr-CA" sz="2400" b="1" dirty="0" smtClean="0"/>
              <a:t>Les fours à micro-ondes</a:t>
            </a:r>
          </a:p>
          <a:p>
            <a:r>
              <a:rPr lang="fr-CA" sz="2400" b="1" dirty="0" smtClean="0"/>
              <a:t>Autres appareils électroniques</a:t>
            </a:r>
            <a:endParaRPr lang="en-CA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44" y="2352745"/>
            <a:ext cx="2743200" cy="1823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23" y="1931387"/>
            <a:ext cx="2009949" cy="2004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644" y="4426585"/>
            <a:ext cx="4192582" cy="219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5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micro-ondes p.295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sz="2400" b="1" u="sng" dirty="0" smtClean="0"/>
              <a:t>Faits:</a:t>
            </a:r>
          </a:p>
          <a:p>
            <a:r>
              <a:rPr lang="fr-CA" sz="2400" b="1" dirty="0" smtClean="0"/>
              <a:t>Les micro-ondes ont la plus courte </a:t>
            </a:r>
            <a:r>
              <a:rPr lang="fr-CA" sz="2400" b="1" dirty="0" err="1" smtClean="0"/>
              <a:t>longeur</a:t>
            </a:r>
            <a:r>
              <a:rPr lang="fr-CA" sz="2400" b="1" dirty="0" smtClean="0"/>
              <a:t> d</a:t>
            </a:r>
            <a:r>
              <a:rPr lang="en-CA" sz="2400" b="1" dirty="0" smtClean="0"/>
              <a:t>’</a:t>
            </a:r>
            <a:r>
              <a:rPr lang="en-CA" sz="2400" b="1" dirty="0" err="1" smtClean="0"/>
              <a:t>onde</a:t>
            </a:r>
            <a:r>
              <a:rPr lang="en-CA" sz="2400" b="1" dirty="0" smtClean="0"/>
              <a:t> et la </a:t>
            </a:r>
            <a:r>
              <a:rPr lang="en-CA" sz="2400" b="1" dirty="0" err="1" smtClean="0"/>
              <a:t>fr</a:t>
            </a:r>
            <a:r>
              <a:rPr lang="fr-CA" sz="2400" b="1" dirty="0" err="1" smtClean="0"/>
              <a:t>équence</a:t>
            </a:r>
            <a:r>
              <a:rPr lang="fr-CA" sz="2400" b="1" dirty="0" smtClean="0"/>
              <a:t>  la plus élevée de toutes les ondes radioélectriques</a:t>
            </a:r>
          </a:p>
          <a:p>
            <a:r>
              <a:rPr lang="fr-CA" sz="2400" b="1" dirty="0" smtClean="0"/>
              <a:t>On utilise les micro-ondes dans les fours micro-ondes pour faire réchauffer la nourriture</a:t>
            </a:r>
          </a:p>
          <a:p>
            <a:r>
              <a:rPr lang="fr-CA" sz="2400" b="1" dirty="0" smtClean="0"/>
              <a:t>Les fréquences des micro-ondes sont aussi utilisées dans les communications avec des satellites qui sont en orbite autour de la Terre</a:t>
            </a:r>
          </a:p>
          <a:p>
            <a:r>
              <a:rPr lang="fr-CA" sz="2400" b="1" dirty="0" smtClean="0"/>
              <a:t>Les satellites captent les signaux micro-ondes, les amplifient, et les retransmettent dans un nouvel endroit</a:t>
            </a:r>
          </a:p>
          <a:p>
            <a:endParaRPr lang="en-C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36" y="769390"/>
            <a:ext cx="2358142" cy="18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28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Usages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2400" b="1" dirty="0" smtClean="0"/>
              <a:t>Les fours micro-ondes utilisent les ondes radioélectriques qui sont micro en grandeur</a:t>
            </a:r>
          </a:p>
          <a:p>
            <a:r>
              <a:rPr lang="fr-CA" sz="2400" b="1" dirty="0" smtClean="0"/>
              <a:t>Le type de micro-onde utilisé par le four est une qui est absorbée par les molécules d</a:t>
            </a:r>
            <a:r>
              <a:rPr lang="en-CA" sz="2400" b="1" dirty="0" smtClean="0"/>
              <a:t>’eau </a:t>
            </a:r>
            <a:r>
              <a:rPr lang="en-CA" sz="2400" b="1" dirty="0" err="1" smtClean="0"/>
              <a:t>trouvé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dans</a:t>
            </a:r>
            <a:r>
              <a:rPr lang="en-CA" sz="2400" b="1" dirty="0" smtClean="0"/>
              <a:t> les aliments </a:t>
            </a:r>
            <a:r>
              <a:rPr lang="en-CA" sz="2400" b="1" dirty="0" err="1" smtClean="0"/>
              <a:t>ou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ajouté</a:t>
            </a:r>
            <a:endParaRPr lang="en-CA" sz="2400" b="1" dirty="0" smtClean="0"/>
          </a:p>
          <a:p>
            <a:r>
              <a:rPr lang="en-CA" sz="2400" b="1" dirty="0" err="1" smtClean="0"/>
              <a:t>Quand</a:t>
            </a:r>
            <a:r>
              <a:rPr lang="en-CA" sz="2400" b="1" dirty="0" smtClean="0"/>
              <a:t> les </a:t>
            </a:r>
            <a:r>
              <a:rPr lang="en-CA" sz="2400" b="1" dirty="0" err="1" smtClean="0"/>
              <a:t>mol</a:t>
            </a:r>
            <a:r>
              <a:rPr lang="fr-CA" sz="2400" b="1" dirty="0" smtClean="0"/>
              <a:t>é</a:t>
            </a:r>
            <a:r>
              <a:rPr lang="en-CA" sz="2400" b="1" dirty="0" err="1" smtClean="0"/>
              <a:t>cules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d’eau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contenues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dans</a:t>
            </a:r>
            <a:r>
              <a:rPr lang="en-CA" sz="2400" b="1" dirty="0" smtClean="0"/>
              <a:t> les aliments absorbent les micro-</a:t>
            </a:r>
            <a:r>
              <a:rPr lang="en-CA" sz="2400" b="1" dirty="0" err="1" smtClean="0"/>
              <a:t>ondes</a:t>
            </a:r>
            <a:r>
              <a:rPr lang="en-CA" sz="2400" b="1" dirty="0" smtClean="0"/>
              <a:t>, </a:t>
            </a:r>
            <a:r>
              <a:rPr lang="en-CA" sz="2400" b="1" dirty="0" err="1" smtClean="0"/>
              <a:t>elles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commen</a:t>
            </a:r>
            <a:r>
              <a:rPr lang="fr-CA" sz="2400" b="1" dirty="0"/>
              <a:t>c</a:t>
            </a:r>
            <a:r>
              <a:rPr lang="fr-CA" sz="2400" b="1" dirty="0" smtClean="0"/>
              <a:t>ent à vibrer rapidement er deviennent chauds</a:t>
            </a:r>
          </a:p>
          <a:p>
            <a:r>
              <a:rPr lang="fr-CA" sz="2400" b="1" dirty="0" smtClean="0"/>
              <a:t>Les satellites qui sont autour de la Terre utilisent les micro-ondes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5" y="813081"/>
            <a:ext cx="1790419" cy="1790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739" y="3911599"/>
            <a:ext cx="2668386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9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Tâche/</a:t>
            </a:r>
            <a:r>
              <a:rPr lang="fr-CA" dirty="0" err="1" smtClean="0"/>
              <a:t>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CA" sz="2800" dirty="0" smtClean="0"/>
              <a:t>Rapport de LAB – </a:t>
            </a:r>
            <a:r>
              <a:rPr lang="fr-CA" sz="2800" dirty="0" smtClean="0"/>
              <a:t>Décrire(308-11</a:t>
            </a:r>
            <a:r>
              <a:rPr lang="fr-CA" sz="2800" dirty="0" smtClean="0"/>
              <a:t>) ET comparer (308-12</a:t>
            </a:r>
            <a:r>
              <a:rPr lang="fr-CA" sz="2800" dirty="0" smtClean="0"/>
              <a:t>) les diff</a:t>
            </a:r>
            <a:r>
              <a:rPr lang="fr-CA" sz="2800" dirty="0" smtClean="0"/>
              <a:t>érents types de radiation électromagnétique</a:t>
            </a:r>
            <a:endParaRPr lang="fr-CA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CA" sz="2800" b="1" dirty="0" smtClean="0"/>
              <a:t>DUE: le mardi 30 janvier 2018</a:t>
            </a:r>
          </a:p>
        </p:txBody>
      </p:sp>
    </p:spTree>
    <p:extLst>
      <p:ext uri="{BB962C8B-B14F-4D97-AF65-F5344CB8AC3E}">
        <p14:creationId xmlns:p14="http://schemas.microsoft.com/office/powerpoint/2010/main" val="36091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65778" y="241660"/>
            <a:ext cx="6096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u="sng" dirty="0" smtClean="0"/>
              <a:t>RAPPORT </a:t>
            </a:r>
            <a:r>
              <a:rPr lang="fr-FR" sz="1600" b="1" u="sng" dirty="0"/>
              <a:t>de LAB</a:t>
            </a:r>
          </a:p>
          <a:p>
            <a:r>
              <a:rPr lang="fr-FR" sz="1600" dirty="0" smtClean="0"/>
              <a:t>Items </a:t>
            </a:r>
            <a:r>
              <a:rPr lang="fr-FR" sz="1600" dirty="0"/>
              <a:t>à inclure:</a:t>
            </a:r>
          </a:p>
          <a:p>
            <a:r>
              <a:rPr lang="fr-FR" sz="1600" dirty="0"/>
              <a:t>1.	</a:t>
            </a:r>
            <a:r>
              <a:rPr lang="fr-FR" sz="1600" b="1" dirty="0"/>
              <a:t>Page titre </a:t>
            </a:r>
          </a:p>
          <a:p>
            <a:r>
              <a:rPr lang="fr-FR" sz="1600" dirty="0"/>
              <a:t>•	Inclut un titre pour ton projet (ton nom, ta classe, et la date en français)</a:t>
            </a:r>
          </a:p>
          <a:p>
            <a:r>
              <a:rPr lang="fr-FR" sz="1600" dirty="0"/>
              <a:t>2.	</a:t>
            </a:r>
            <a:r>
              <a:rPr lang="fr-FR" sz="1600" b="1" dirty="0"/>
              <a:t>Identifie les sections pour les types de radiation</a:t>
            </a:r>
          </a:p>
          <a:p>
            <a:r>
              <a:rPr lang="fr-FR" sz="1600" dirty="0"/>
              <a:t>•	Bien identifié et sous-ligné le titre des cinq sections</a:t>
            </a:r>
          </a:p>
          <a:p>
            <a:r>
              <a:rPr lang="fr-FR" sz="1600" dirty="0"/>
              <a:t>1.	Le rayonnement infrarouge (</a:t>
            </a:r>
            <a:r>
              <a:rPr lang="fr-FR" sz="1600" dirty="0" err="1"/>
              <a:t>pg</a:t>
            </a:r>
            <a:r>
              <a:rPr lang="fr-FR" sz="1600" dirty="0"/>
              <a:t>. 294)</a:t>
            </a:r>
          </a:p>
          <a:p>
            <a:r>
              <a:rPr lang="fr-FR" sz="1600" dirty="0"/>
              <a:t>2.	Le rayonnement ultraviolet (</a:t>
            </a:r>
            <a:r>
              <a:rPr lang="fr-FR" sz="1600" dirty="0" err="1"/>
              <a:t>pg</a:t>
            </a:r>
            <a:r>
              <a:rPr lang="fr-FR" sz="1600" dirty="0"/>
              <a:t>. 296)</a:t>
            </a:r>
          </a:p>
          <a:p>
            <a:r>
              <a:rPr lang="fr-FR" sz="1600" dirty="0"/>
              <a:t>3.	Les rayons X (</a:t>
            </a:r>
            <a:r>
              <a:rPr lang="fr-FR" sz="1600" dirty="0" err="1"/>
              <a:t>pg</a:t>
            </a:r>
            <a:r>
              <a:rPr lang="fr-FR" sz="1600" dirty="0"/>
              <a:t>. 297)</a:t>
            </a:r>
          </a:p>
          <a:p>
            <a:r>
              <a:rPr lang="fr-FR" sz="1600" dirty="0"/>
              <a:t>4.	Les micro-ondes (</a:t>
            </a:r>
            <a:r>
              <a:rPr lang="fr-FR" sz="1600" dirty="0" err="1"/>
              <a:t>pg</a:t>
            </a:r>
            <a:r>
              <a:rPr lang="fr-FR" sz="1600" dirty="0"/>
              <a:t>. 295)</a:t>
            </a:r>
          </a:p>
          <a:p>
            <a:r>
              <a:rPr lang="fr-FR" sz="1600" dirty="0"/>
              <a:t>5.	Les ondes radioélectriques (</a:t>
            </a:r>
            <a:r>
              <a:rPr lang="fr-FR" sz="1600" dirty="0" err="1"/>
              <a:t>pg</a:t>
            </a:r>
            <a:r>
              <a:rPr lang="fr-FR" sz="1600" dirty="0"/>
              <a:t>. 295) </a:t>
            </a:r>
          </a:p>
          <a:p>
            <a:r>
              <a:rPr lang="fr-FR" sz="1600" i="1" dirty="0"/>
              <a:t>Exemple :</a:t>
            </a:r>
            <a:r>
              <a:rPr lang="fr-FR" sz="1600" dirty="0"/>
              <a:t> </a:t>
            </a:r>
            <a:r>
              <a:rPr lang="fr-FR" sz="1600" b="1" u="sng" dirty="0"/>
              <a:t>1. Le rayonnement infrarouge</a:t>
            </a:r>
          </a:p>
          <a:p>
            <a:r>
              <a:rPr lang="fr-FR" sz="1600" dirty="0"/>
              <a:t>3.	</a:t>
            </a:r>
            <a:r>
              <a:rPr lang="fr-FR" sz="1600" b="1" dirty="0"/>
              <a:t>Inclus dans chaque section </a:t>
            </a:r>
            <a:r>
              <a:rPr lang="fr-FR" sz="1600" dirty="0"/>
              <a:t>:</a:t>
            </a:r>
          </a:p>
          <a:p>
            <a:r>
              <a:rPr lang="fr-FR" sz="1600" dirty="0"/>
              <a:t>i. La définition</a:t>
            </a:r>
          </a:p>
          <a:p>
            <a:r>
              <a:rPr lang="fr-FR" sz="1600" dirty="0"/>
              <a:t>ii. Les faits importants</a:t>
            </a:r>
          </a:p>
          <a:p>
            <a:r>
              <a:rPr lang="fr-FR" sz="1600" dirty="0"/>
              <a:t>iii. Compare les faits des différents types de lumière en discutant les similarités et les différences (utilise tes mots à toi, un tableau, ou un diagramme </a:t>
            </a:r>
            <a:r>
              <a:rPr lang="fr-FR" sz="1600" dirty="0" err="1"/>
              <a:t>Venn</a:t>
            </a:r>
            <a:r>
              <a:rPr lang="fr-FR" sz="1600" dirty="0"/>
              <a:t>)</a:t>
            </a:r>
          </a:p>
          <a:p>
            <a:r>
              <a:rPr lang="fr-FR" sz="1600" dirty="0"/>
              <a:t>4.	</a:t>
            </a:r>
            <a:r>
              <a:rPr lang="fr-FR" sz="1600" b="1" dirty="0"/>
              <a:t>À la fin du rapport OU dans chaque section </a:t>
            </a:r>
          </a:p>
          <a:p>
            <a:r>
              <a:rPr lang="fr-FR" sz="1600" dirty="0"/>
              <a:t>i. Inclus des images, des dessins et étiqueté bien (label </a:t>
            </a:r>
            <a:r>
              <a:rPr lang="fr-FR" sz="1600" dirty="0" err="1"/>
              <a:t>well</a:t>
            </a:r>
            <a:r>
              <a:rPr lang="fr-FR" sz="1600" dirty="0"/>
              <a:t>)</a:t>
            </a:r>
          </a:p>
          <a:p>
            <a:r>
              <a:rPr lang="fr-FR" sz="1600" dirty="0"/>
              <a:t>ii. Donne les usages et les effets sur les humains ET les effets sur technologie maintenant et dans l’avenir</a:t>
            </a:r>
          </a:p>
          <a:p>
            <a:r>
              <a:rPr lang="fr-FR" sz="1600" dirty="0"/>
              <a:t>5.	</a:t>
            </a:r>
            <a:r>
              <a:rPr lang="fr-FR" sz="1600" b="1" dirty="0"/>
              <a:t>Inclus les sources utilisés</a:t>
            </a:r>
          </a:p>
          <a:p>
            <a:r>
              <a:rPr lang="fr-FR" sz="1600" dirty="0"/>
              <a:t>6.	</a:t>
            </a:r>
            <a:r>
              <a:rPr lang="fr-FR" sz="1600" b="1" u="sng" dirty="0"/>
              <a:t>DUE: le mardi 30 janvier 2018</a:t>
            </a:r>
          </a:p>
        </p:txBody>
      </p:sp>
    </p:spTree>
    <p:extLst>
      <p:ext uri="{BB962C8B-B14F-4D97-AF65-F5344CB8AC3E}">
        <p14:creationId xmlns:p14="http://schemas.microsoft.com/office/powerpoint/2010/main" val="189075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Discussion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D'où </a:t>
            </a:r>
            <a:r>
              <a:rPr lang="fr-FR" sz="3600" dirty="0"/>
              <a:t>penses-tu vient la couleur? </a:t>
            </a:r>
            <a:endParaRPr lang="fr-FR" sz="3600" dirty="0" smtClean="0"/>
          </a:p>
          <a:p>
            <a:r>
              <a:rPr lang="fr-FR" sz="3600" dirty="0" smtClean="0"/>
              <a:t>Est-ce </a:t>
            </a:r>
            <a:r>
              <a:rPr lang="fr-FR" sz="3600" dirty="0"/>
              <a:t>que la couleur est ajouter ou fait partie de la lumière? </a:t>
            </a:r>
            <a:endParaRPr lang="fr-FR" sz="3600" dirty="0" smtClean="0"/>
          </a:p>
          <a:p>
            <a:r>
              <a:rPr lang="fr-FR" sz="3600" dirty="0" smtClean="0"/>
              <a:t>Pourquoi </a:t>
            </a:r>
            <a:r>
              <a:rPr lang="fr-FR" sz="3600" dirty="0"/>
              <a:t>est-ce que tu penses </a:t>
            </a:r>
            <a:r>
              <a:rPr lang="fr-FR" sz="3600" dirty="0" smtClean="0"/>
              <a:t>ça?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4201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source des </a:t>
            </a:r>
            <a:r>
              <a:rPr lang="en-CA" dirty="0" err="1" smtClean="0"/>
              <a:t>couleurs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37" y="2287201"/>
            <a:ext cx="8184228" cy="40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</a:t>
            </a:r>
            <a:r>
              <a:rPr lang="en-CA" dirty="0" err="1" smtClean="0"/>
              <a:t>mardi</a:t>
            </a:r>
            <a:r>
              <a:rPr lang="en-CA" dirty="0" smtClean="0"/>
              <a:t> 9 </a:t>
            </a:r>
            <a:r>
              <a:rPr lang="en-CA" dirty="0" err="1" smtClean="0"/>
              <a:t>janvier</a:t>
            </a:r>
            <a:r>
              <a:rPr lang="en-CA" dirty="0" smtClean="0"/>
              <a:t> 2018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570" y="2302525"/>
            <a:ext cx="8956044" cy="371727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CA" sz="2400" dirty="0" err="1" smtClean="0"/>
              <a:t>Activit</a:t>
            </a:r>
            <a:r>
              <a:rPr lang="fr-CA" sz="2400" dirty="0" smtClean="0"/>
              <a:t>é de départ – Placer les intentions 5 </a:t>
            </a:r>
            <a:r>
              <a:rPr lang="fr-CA" sz="2400" dirty="0" err="1" smtClean="0"/>
              <a:t>mins</a:t>
            </a:r>
            <a:endParaRPr lang="fr-CA" sz="2400" dirty="0" smtClean="0"/>
          </a:p>
          <a:p>
            <a:pPr>
              <a:buFont typeface="+mj-lt"/>
              <a:buAutoNum type="arabicPeriod"/>
            </a:pPr>
            <a:r>
              <a:rPr lang="fr-CA" sz="2400" dirty="0" smtClean="0"/>
              <a:t>Instruction pour l</a:t>
            </a:r>
            <a:r>
              <a:rPr lang="en-CA" sz="2400" dirty="0" smtClean="0"/>
              <a:t>’</a:t>
            </a:r>
            <a:r>
              <a:rPr lang="en-CA" sz="2400" dirty="0" err="1" smtClean="0"/>
              <a:t>activit</a:t>
            </a:r>
            <a:r>
              <a:rPr lang="fr-CA" sz="2400" dirty="0" smtClean="0"/>
              <a:t>é – Journal scientifique 5 </a:t>
            </a:r>
            <a:r>
              <a:rPr lang="fr-CA" sz="2400" dirty="0" err="1" smtClean="0"/>
              <a:t>mins</a:t>
            </a:r>
            <a:endParaRPr lang="fr-CA" sz="2400" dirty="0" smtClean="0"/>
          </a:p>
          <a:p>
            <a:pPr>
              <a:buFont typeface="+mj-lt"/>
              <a:buAutoNum type="arabicPeriod"/>
            </a:pPr>
            <a:r>
              <a:rPr lang="fr-CA" sz="2400" dirty="0" smtClean="0"/>
              <a:t>Observation de vidéo: Bill </a:t>
            </a:r>
            <a:r>
              <a:rPr lang="fr-CA" sz="2400" dirty="0" err="1" smtClean="0"/>
              <a:t>Nye</a:t>
            </a:r>
            <a:r>
              <a:rPr lang="fr-CA" sz="2400" dirty="0" smtClean="0"/>
              <a:t> – Les couleurs et la lumière 25 </a:t>
            </a:r>
            <a:r>
              <a:rPr lang="fr-CA" sz="2400" dirty="0" err="1" smtClean="0"/>
              <a:t>mins</a:t>
            </a:r>
            <a:endParaRPr lang="fr-CA" sz="2400" dirty="0" smtClean="0"/>
          </a:p>
          <a:p>
            <a:pPr>
              <a:buFont typeface="+mj-lt"/>
              <a:buAutoNum type="arabicPeriod"/>
            </a:pPr>
            <a:r>
              <a:rPr lang="fr-CA" sz="2400" dirty="0" smtClean="0"/>
              <a:t>Complète l</a:t>
            </a:r>
            <a:r>
              <a:rPr lang="en-CA" sz="2400" dirty="0" smtClean="0"/>
              <a:t>’</a:t>
            </a:r>
            <a:r>
              <a:rPr lang="en-CA" sz="2400" dirty="0" err="1" smtClean="0"/>
              <a:t>activité</a:t>
            </a:r>
            <a:r>
              <a:rPr lang="en-CA" sz="2400" dirty="0" smtClean="0"/>
              <a:t> – Journal </a:t>
            </a:r>
            <a:r>
              <a:rPr lang="en-CA" sz="2400" dirty="0" err="1" smtClean="0"/>
              <a:t>scientifique</a:t>
            </a:r>
            <a:r>
              <a:rPr lang="en-CA" sz="2400" dirty="0" smtClean="0"/>
              <a:t>  5 mins</a:t>
            </a:r>
          </a:p>
          <a:p>
            <a:pPr>
              <a:buFont typeface="+mj-lt"/>
              <a:buAutoNum type="arabicPeriod"/>
            </a:pPr>
            <a:r>
              <a:rPr lang="fr-CA" sz="2400" dirty="0" smtClean="0"/>
              <a:t>Billet de sortie sur Post-It: Quelle est une question que tu pourrais demander à propos des couleurs et la lumière</a:t>
            </a:r>
            <a:r>
              <a:rPr lang="en-CA" sz="2400" dirty="0" smtClean="0"/>
              <a:t>?  5 mins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7628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4" y="738130"/>
            <a:ext cx="8834859" cy="1299990"/>
          </a:xfrm>
        </p:spPr>
        <p:txBody>
          <a:bodyPr/>
          <a:lstStyle/>
          <a:p>
            <a:r>
              <a:rPr lang="fr-CA" dirty="0" smtClean="0"/>
              <a:t>Activité d</a:t>
            </a:r>
            <a:r>
              <a:rPr lang="en-CA" dirty="0" smtClean="0"/>
              <a:t>’observation: Journal </a:t>
            </a:r>
            <a:r>
              <a:rPr lang="en-CA" dirty="0" err="1" smtClean="0"/>
              <a:t>scientifique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518" y="2225407"/>
            <a:ext cx="8989095" cy="3794393"/>
          </a:xfrm>
        </p:spPr>
        <p:txBody>
          <a:bodyPr>
            <a:normAutofit/>
          </a:bodyPr>
          <a:lstStyle/>
          <a:p>
            <a:r>
              <a:rPr lang="fr-FR" sz="2400" b="1" u="sng" dirty="0"/>
              <a:t>Dans ton journal scientifique:</a:t>
            </a:r>
          </a:p>
          <a:p>
            <a:pPr lvl="1"/>
            <a:r>
              <a:rPr lang="fr-FR" sz="2400" dirty="0" smtClean="0"/>
              <a:t>Écris </a:t>
            </a:r>
            <a:r>
              <a:rPr lang="fr-FR" sz="2400" dirty="0"/>
              <a:t>la date: </a:t>
            </a:r>
            <a:r>
              <a:rPr lang="fr-FR" sz="2400" b="1" u="sng" dirty="0"/>
              <a:t>le mardi 9 janvier 2018</a:t>
            </a:r>
          </a:p>
          <a:p>
            <a:pPr lvl="1"/>
            <a:r>
              <a:rPr lang="fr-FR" sz="2400" dirty="0" smtClean="0"/>
              <a:t>Écris </a:t>
            </a:r>
            <a:r>
              <a:rPr lang="fr-FR" sz="2400" dirty="0"/>
              <a:t>le titre: </a:t>
            </a:r>
            <a:r>
              <a:rPr lang="fr-FR" sz="2400" b="1" u="sng" dirty="0"/>
              <a:t>La couleur et la lumière</a:t>
            </a:r>
          </a:p>
          <a:p>
            <a:pPr lvl="1"/>
            <a:r>
              <a:rPr lang="fr-FR" sz="2400" dirty="0"/>
              <a:t>Observe le vidéo de Bill </a:t>
            </a:r>
            <a:r>
              <a:rPr lang="fr-FR" sz="2400" dirty="0" err="1"/>
              <a:t>Nye</a:t>
            </a:r>
            <a:endParaRPr lang="fr-FR" sz="2400" dirty="0"/>
          </a:p>
          <a:p>
            <a:pPr lvl="1"/>
            <a:r>
              <a:rPr lang="fr-FR" sz="2400" dirty="0"/>
              <a:t>Décris et/ou dessine </a:t>
            </a:r>
            <a:r>
              <a:rPr lang="fr-FR" sz="2400" dirty="0">
                <a:latin typeface="Kristen ITC" panose="03050502040202030202" pitchFamily="66" charset="0"/>
              </a:rPr>
              <a:t>trois</a:t>
            </a:r>
            <a:r>
              <a:rPr lang="fr-FR" sz="2400" dirty="0"/>
              <a:t> observations de ce que tu as </a:t>
            </a:r>
            <a:r>
              <a:rPr lang="fr-FR" sz="2400" dirty="0" smtClean="0"/>
              <a:t>compris</a:t>
            </a:r>
            <a:endParaRPr lang="fr-FR" sz="2400" dirty="0"/>
          </a:p>
          <a:p>
            <a:pPr lvl="1"/>
            <a:r>
              <a:rPr lang="fr-FR" sz="2400" dirty="0"/>
              <a:t>Écris en phrase complète </a:t>
            </a:r>
            <a:r>
              <a:rPr lang="fr-FR" sz="2400" b="1" dirty="0" smtClean="0"/>
              <a:t>le mieux </a:t>
            </a:r>
            <a:r>
              <a:rPr lang="fr-FR" sz="2400" dirty="0" smtClean="0"/>
              <a:t>que </a:t>
            </a:r>
            <a:r>
              <a:rPr lang="fr-FR" sz="2400" dirty="0"/>
              <a:t>tu peux </a:t>
            </a:r>
            <a:endParaRPr lang="fr-FR" sz="2400" dirty="0" smtClean="0"/>
          </a:p>
          <a:p>
            <a:pPr lvl="1"/>
            <a:r>
              <a:rPr lang="fr-FR" sz="2400" dirty="0" smtClean="0"/>
              <a:t>Commence </a:t>
            </a:r>
            <a:r>
              <a:rPr lang="fr-FR" sz="2400" dirty="0"/>
              <a:t>chaque observation avec "J'ai observé"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0297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6F987FAB9FC4995727D9D03885591" ma:contentTypeVersion="7" ma:contentTypeDescription="Create a new document." ma:contentTypeScope="" ma:versionID="33c13c7f5b4cdca4d16c4ab0c8e3a381">
  <xsd:schema xmlns:xsd="http://www.w3.org/2001/XMLSchema" xmlns:xs="http://www.w3.org/2001/XMLSchema" xmlns:p="http://schemas.microsoft.com/office/2006/metadata/properties" xmlns:ns1="http://schemas.microsoft.com/sharepoint/v3" xmlns:ns2="4777f4a8-41b4-42b5-a909-30bd941ceadf" targetNamespace="http://schemas.microsoft.com/office/2006/metadata/properties" ma:root="true" ma:fieldsID="56f038a84dc5a3d585a9f2058e0b69d7" ns1:_="" ns2:_="">
    <xsd:import namespace="http://schemas.microsoft.com/sharepoint/v3"/>
    <xsd:import namespace="4777f4a8-41b4-42b5-a909-30bd941cead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7f4a8-41b4-42b5-a909-30bd941cead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6ef77675-7481-439c-8dbd-18acf0747a65}" ma:internalName="Blog_x0020_Category" ma:readOnly="false" ma:showField="Title" ma:web="4777f4a8-41b4-42b5-a909-30bd941cead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Blog_x0020_Category xmlns="4777f4a8-41b4-42b5-a909-30bd941ceadf">9</Blog_x0020_Categor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3C0BDE-E3C5-4EAB-86D4-3E07D5F8E990}"/>
</file>

<file path=customXml/itemProps2.xml><?xml version="1.0" encoding="utf-8"?>
<ds:datastoreItem xmlns:ds="http://schemas.openxmlformats.org/officeDocument/2006/customXml" ds:itemID="{5F525075-8FB6-42B4-8032-1F91F2E04BC9}"/>
</file>

<file path=customXml/itemProps3.xml><?xml version="1.0" encoding="utf-8"?>
<ds:datastoreItem xmlns:ds="http://schemas.openxmlformats.org/officeDocument/2006/customXml" ds:itemID="{9C1D1580-9419-40F0-8D7F-E09421592438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4522</TotalTime>
  <Words>2539</Words>
  <Application>Microsoft Office PowerPoint</Application>
  <PresentationFormat>Widescreen</PresentationFormat>
  <Paragraphs>365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Bodoni MT Black</vt:lpstr>
      <vt:lpstr>Calibri</vt:lpstr>
      <vt:lpstr>Century Gothic</vt:lpstr>
      <vt:lpstr>Comic Sans MS</vt:lpstr>
      <vt:lpstr>Kristen ITC</vt:lpstr>
      <vt:lpstr>Wingdings</vt:lpstr>
      <vt:lpstr>Wingdings 3</vt:lpstr>
      <vt:lpstr>Ion Boardroom</vt:lpstr>
      <vt:lpstr>Le lundi 8 janvier Activité de départ: </vt:lpstr>
      <vt:lpstr>Chapitre 9: La lumière, la couleur et l’énergie rayonnante</vt:lpstr>
      <vt:lpstr>Concept map</vt:lpstr>
      <vt:lpstr>Note-taking ideas …</vt:lpstr>
      <vt:lpstr>Les attentes du curriculum</vt:lpstr>
      <vt:lpstr>Discussion</vt:lpstr>
      <vt:lpstr>La source des couleurs</vt:lpstr>
      <vt:lpstr>Le mardi 9 janvier 2018</vt:lpstr>
      <vt:lpstr>Activité d’observation: Journal scientifique</vt:lpstr>
      <vt:lpstr>Observation: </vt:lpstr>
      <vt:lpstr>Le mercredi 10 janvier 2018</vt:lpstr>
      <vt:lpstr>9.1 La source des couleurs</vt:lpstr>
      <vt:lpstr>MAIS ……</vt:lpstr>
      <vt:lpstr>Isaac Newton</vt:lpstr>
      <vt:lpstr>L’expérience à l’envers …</vt:lpstr>
      <vt:lpstr>Dessine son expérience p.269</vt:lpstr>
      <vt:lpstr>Le jeudi 11 janvier et le lundi 15 janvier 2018</vt:lpstr>
      <vt:lpstr>Définir les mots suivants  Section 9.1 pgs. 268 à 280 et Glossaire</vt:lpstr>
      <vt:lpstr>Le jeudi 11 janvier 2018</vt:lpstr>
      <vt:lpstr>Activité de départ</vt:lpstr>
      <vt:lpstr>LAB et Activité #1: Observations et Questions</vt:lpstr>
      <vt:lpstr>Jeudi le 11 jan et lundi, le 15 jan…. Activité #2: Définir les mots suivants  Section 9.1 pgs. 268 à 280 et Glossaire</vt:lpstr>
      <vt:lpstr>SORTIE de CHOIX</vt:lpstr>
      <vt:lpstr>Le mardi 16 janvier 2018</vt:lpstr>
      <vt:lpstr>Activité: Partie A </vt:lpstr>
      <vt:lpstr>Activité : Partie B À soumettre</vt:lpstr>
      <vt:lpstr>Une arc-en-ciel c’est vraiment le spectre solaire</vt:lpstr>
      <vt:lpstr>Pgs. 270-271</vt:lpstr>
      <vt:lpstr>Réfléchie ou Absorbée?</vt:lpstr>
      <vt:lpstr>PowerPoint Presentation</vt:lpstr>
      <vt:lpstr>Le lundi 22 janvier 2018</vt:lpstr>
      <vt:lpstr>PowerPoint Presentation</vt:lpstr>
      <vt:lpstr>Le jeudi 25 janvier 2018</vt:lpstr>
      <vt:lpstr>Activité de départ: Activité physique </vt:lpstr>
      <vt:lpstr>Vidéo: Ondes électromagnétiques</vt:lpstr>
      <vt:lpstr>Une onde lumineuse</vt:lpstr>
      <vt:lpstr>Le spectre</vt:lpstr>
      <vt:lpstr>Le spectre électromagnétique</vt:lpstr>
      <vt:lpstr>Fréquence et Longueur d’ondes</vt:lpstr>
      <vt:lpstr>Le spectre électromagnétique</vt:lpstr>
      <vt:lpstr>La longueur d’onde et la fréquence des couleurs du spectre visible</vt:lpstr>
      <vt:lpstr>Nanomètre</vt:lpstr>
      <vt:lpstr>La radiation électromagnétique</vt:lpstr>
      <vt:lpstr>Le rayonnement infrarouge p. 294</vt:lpstr>
      <vt:lpstr>Usages</vt:lpstr>
      <vt:lpstr>Le rayonnement ultraviolet p. 296</vt:lpstr>
      <vt:lpstr>Usages</vt:lpstr>
      <vt:lpstr>Les rayons X p. 297</vt:lpstr>
      <vt:lpstr>Usages</vt:lpstr>
      <vt:lpstr>Les ondes radio-électriques pg. 295</vt:lpstr>
      <vt:lpstr>Usages</vt:lpstr>
      <vt:lpstr>Les micro-ondes p.295</vt:lpstr>
      <vt:lpstr>Usages</vt:lpstr>
      <vt:lpstr>Tâche/Assignment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Whalen, Beth (ASD-W)</dc:creator>
  <cp:lastModifiedBy>B Whalen</cp:lastModifiedBy>
  <cp:revision>126</cp:revision>
  <dcterms:created xsi:type="dcterms:W3CDTF">2017-11-15T15:23:02Z</dcterms:created>
  <dcterms:modified xsi:type="dcterms:W3CDTF">2018-01-29T00:46:32Z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0x01010008D6F987FAB9FC4995727D9D03885591</vt:lpwstr>
  </property>
</Properties>
</file>